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7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8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0" r:id="rId4"/>
    <p:sldMasterId id="2147483765" r:id="rId5"/>
    <p:sldMasterId id="2147483771" r:id="rId6"/>
    <p:sldMasterId id="2147483783" r:id="rId7"/>
    <p:sldMasterId id="2147483790" r:id="rId8"/>
    <p:sldMasterId id="2147483792" r:id="rId9"/>
    <p:sldMasterId id="2147483796" r:id="rId10"/>
    <p:sldMasterId id="2147483801" r:id="rId11"/>
    <p:sldMasterId id="2147483827" r:id="rId12"/>
  </p:sldMasterIdLst>
  <p:notesMasterIdLst>
    <p:notesMasterId r:id="rId74"/>
  </p:notesMasterIdLst>
  <p:handoutMasterIdLst>
    <p:handoutMasterId r:id="rId75"/>
  </p:handoutMasterIdLst>
  <p:sldIdLst>
    <p:sldId id="4526" r:id="rId13"/>
    <p:sldId id="6767" r:id="rId14"/>
    <p:sldId id="6771" r:id="rId15"/>
    <p:sldId id="1917" r:id="rId16"/>
    <p:sldId id="1929" r:id="rId17"/>
    <p:sldId id="1930" r:id="rId18"/>
    <p:sldId id="1931" r:id="rId19"/>
    <p:sldId id="1928" r:id="rId20"/>
    <p:sldId id="6775" r:id="rId21"/>
    <p:sldId id="6773" r:id="rId22"/>
    <p:sldId id="4369" r:id="rId23"/>
    <p:sldId id="306" r:id="rId24"/>
    <p:sldId id="350" r:id="rId25"/>
    <p:sldId id="388" r:id="rId26"/>
    <p:sldId id="392" r:id="rId27"/>
    <p:sldId id="354" r:id="rId28"/>
    <p:sldId id="384" r:id="rId29"/>
    <p:sldId id="389" r:id="rId30"/>
    <p:sldId id="400" r:id="rId31"/>
    <p:sldId id="401" r:id="rId32"/>
    <p:sldId id="402" r:id="rId33"/>
    <p:sldId id="410" r:id="rId34"/>
    <p:sldId id="403" r:id="rId35"/>
    <p:sldId id="404" r:id="rId36"/>
    <p:sldId id="411" r:id="rId37"/>
    <p:sldId id="333" r:id="rId38"/>
    <p:sldId id="334" r:id="rId39"/>
    <p:sldId id="353" r:id="rId40"/>
    <p:sldId id="412" r:id="rId41"/>
    <p:sldId id="413" r:id="rId42"/>
    <p:sldId id="433" r:id="rId43"/>
    <p:sldId id="434" r:id="rId44"/>
    <p:sldId id="435" r:id="rId45"/>
    <p:sldId id="335" r:id="rId46"/>
    <p:sldId id="396" r:id="rId47"/>
    <p:sldId id="397" r:id="rId48"/>
    <p:sldId id="398" r:id="rId49"/>
    <p:sldId id="399" r:id="rId50"/>
    <p:sldId id="431" r:id="rId51"/>
    <p:sldId id="391" r:id="rId52"/>
    <p:sldId id="390" r:id="rId53"/>
    <p:sldId id="416" r:id="rId54"/>
    <p:sldId id="418" r:id="rId55"/>
    <p:sldId id="414" r:id="rId56"/>
    <p:sldId id="419" r:id="rId57"/>
    <p:sldId id="336" r:id="rId58"/>
    <p:sldId id="420" r:id="rId59"/>
    <p:sldId id="421" r:id="rId60"/>
    <p:sldId id="423" r:id="rId61"/>
    <p:sldId id="533" r:id="rId62"/>
    <p:sldId id="430" r:id="rId63"/>
    <p:sldId id="424" r:id="rId64"/>
    <p:sldId id="422" r:id="rId65"/>
    <p:sldId id="429" r:id="rId66"/>
    <p:sldId id="428" r:id="rId67"/>
    <p:sldId id="427" r:id="rId68"/>
    <p:sldId id="425" r:id="rId69"/>
    <p:sldId id="415" r:id="rId70"/>
    <p:sldId id="432" r:id="rId71"/>
    <p:sldId id="347" r:id="rId72"/>
    <p:sldId id="307" r:id="rId7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363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pos="1020" userDrawn="1">
          <p15:clr>
            <a:srgbClr val="A4A3A4"/>
          </p15:clr>
        </p15:guide>
        <p15:guide id="7" pos="4241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5465" userDrawn="1">
          <p15:clr>
            <a:srgbClr val="A4A3A4"/>
          </p15:clr>
        </p15:guide>
        <p15:guide id="10" orient="horz" pos="816" userDrawn="1">
          <p15:clr>
            <a:srgbClr val="A4A3A4"/>
          </p15:clr>
        </p15:guide>
        <p15:guide id="11" orient="horz" pos="531" userDrawn="1">
          <p15:clr>
            <a:srgbClr val="A4A3A4"/>
          </p15:clr>
        </p15:guide>
        <p15:guide id="12" pos="2948" userDrawn="1">
          <p15:clr>
            <a:srgbClr val="A4A3A4"/>
          </p15:clr>
        </p15:guide>
        <p15:guide id="14" pos="2812" userDrawn="1">
          <p15:clr>
            <a:srgbClr val="A4A3A4"/>
          </p15:clr>
        </p15:guide>
        <p15:guide id="15" pos="1542" userDrawn="1">
          <p15:clr>
            <a:srgbClr val="A4A3A4"/>
          </p15:clr>
        </p15:guide>
        <p15:guide id="16" orient="horz" pos="1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만든 이" initials="오전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92"/>
    <a:srgbClr val="93EB20"/>
    <a:srgbClr val="00E296"/>
    <a:srgbClr val="9D9D9C"/>
    <a:srgbClr val="F39200"/>
    <a:srgbClr val="003738"/>
    <a:srgbClr val="005F4B"/>
    <a:srgbClr val="00B336"/>
    <a:srgbClr val="F1F1F1"/>
    <a:srgbClr val="3F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942F7C-32D1-420B-8ABE-8D9F77DE0E74}" v="9" dt="2020-05-15T08:12:19.713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029" autoAdjust="0"/>
  </p:normalViewPr>
  <p:slideViewPr>
    <p:cSldViewPr snapToGrid="0">
      <p:cViewPr varScale="1">
        <p:scale>
          <a:sx n="113" d="100"/>
          <a:sy n="113" d="100"/>
        </p:scale>
        <p:origin x="610" y="86"/>
      </p:cViewPr>
      <p:guideLst>
        <p:guide pos="2880"/>
        <p:guide pos="363"/>
        <p:guide pos="295"/>
        <p:guide orient="horz" pos="2913"/>
        <p:guide pos="1020"/>
        <p:guide pos="4241"/>
        <p:guide orient="horz" pos="459"/>
        <p:guide pos="5465"/>
        <p:guide orient="horz" pos="816"/>
        <p:guide orient="horz" pos="531"/>
        <p:guide pos="2948"/>
        <p:guide pos="2812"/>
        <p:guide pos="1542"/>
        <p:guide orient="horz" pos="1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76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66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9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Tahoma" panose="020B0604030504040204" pitchFamily="34" charset="0"/>
              </a:rPr>
              <a:t>5/15/2020</a:t>
            </a:fld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Tahoma" panose="020B0604030504040204" pitchFamily="34" charset="0"/>
              </a:rPr>
              <a:t>‹#›</a:t>
            </a:fld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42B9AD4B-8655-4940-A3C2-456FA4D65BFE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6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1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2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07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4474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7656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3024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9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3467046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1" y="1018801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39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59840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40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022787"/>
      </p:ext>
    </p:extLst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292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6334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3058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18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981288" y="929992"/>
            <a:ext cx="4572000" cy="33169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25" y="67494"/>
            <a:ext cx="3451746" cy="928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39705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883806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362468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98236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094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4081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258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48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000" y="405000"/>
            <a:ext cx="4050000" cy="216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5805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C5C40A7C-DC6A-4A80-B55B-B73CFC3F0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" y="-36478"/>
            <a:ext cx="9143040" cy="4238828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131095" y="951356"/>
            <a:ext cx="6862762" cy="602456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1773238" y="2925090"/>
            <a:ext cx="5578475" cy="25717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/>
              <a:t>날짜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D88383-869D-4876-A293-23B701809161}"/>
              </a:ext>
            </a:extLst>
          </p:cNvPr>
          <p:cNvSpPr/>
          <p:nvPr userDrawn="1"/>
        </p:nvSpPr>
        <p:spPr>
          <a:xfrm>
            <a:off x="3512416" y="4910976"/>
            <a:ext cx="2148345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5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2018 </a:t>
            </a:r>
            <a:r>
              <a:rPr lang="en-US" altLang="ko-KR" sz="75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Veeam</a:t>
            </a:r>
            <a:r>
              <a:rPr lang="en-US" altLang="ko-KR" sz="75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® Software. All rights reserved.</a:t>
            </a:r>
            <a:endParaRPr lang="ko-KR" altLang="en-US" sz="75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5502" y="194291"/>
            <a:ext cx="989358" cy="175936"/>
          </a:xfrm>
          <a:prstGeom prst="rect">
            <a:avLst/>
          </a:prstGeom>
        </p:spPr>
      </p:pic>
      <p:pic>
        <p:nvPicPr>
          <p:cNvPr id="11" name="Picture 27">
            <a:extLst>
              <a:ext uri="{FF2B5EF4-FFF2-40B4-BE49-F238E27FC236}">
                <a16:creationId xmlns:a16="http://schemas.microsoft.com/office/drawing/2014/main" id="{AA79CD6B-0749-4C4B-AA79-30E2B83CD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93" y="4410063"/>
            <a:ext cx="375888" cy="375888"/>
          </a:xfrm>
          <a:prstGeom prst="rect">
            <a:avLst/>
          </a:prstGeom>
        </p:spPr>
      </p:pic>
      <p:pic>
        <p:nvPicPr>
          <p:cNvPr id="13" name="Picture 28">
            <a:extLst>
              <a:ext uri="{FF2B5EF4-FFF2-40B4-BE49-F238E27FC236}">
                <a16:creationId xmlns:a16="http://schemas.microsoft.com/office/drawing/2014/main" id="{D46375E2-3977-4D98-847A-4220DE8F15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5" y="4409054"/>
            <a:ext cx="903939" cy="377907"/>
          </a:xfrm>
          <a:prstGeom prst="rect">
            <a:avLst/>
          </a:prstGeom>
        </p:spPr>
      </p:pic>
      <p:pic>
        <p:nvPicPr>
          <p:cNvPr id="14" name="Picture 29">
            <a:extLst>
              <a:ext uri="{FF2B5EF4-FFF2-40B4-BE49-F238E27FC236}">
                <a16:creationId xmlns:a16="http://schemas.microsoft.com/office/drawing/2014/main" id="{708DC55F-5568-4DBB-96DE-5B90C56C804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188" y="4380192"/>
            <a:ext cx="1198988" cy="435632"/>
          </a:xfrm>
          <a:prstGeom prst="rect">
            <a:avLst/>
          </a:prstGeom>
        </p:spPr>
      </p:pic>
      <p:pic>
        <p:nvPicPr>
          <p:cNvPr id="15" name="Picture 30">
            <a:extLst>
              <a:ext uri="{FF2B5EF4-FFF2-40B4-BE49-F238E27FC236}">
                <a16:creationId xmlns:a16="http://schemas.microsoft.com/office/drawing/2014/main" id="{8C36A459-B091-4E79-AB4C-F024CC338F9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47" y="4399973"/>
            <a:ext cx="503481" cy="396069"/>
          </a:xfrm>
          <a:prstGeom prst="rect">
            <a:avLst/>
          </a:prstGeom>
        </p:spPr>
      </p:pic>
      <p:pic>
        <p:nvPicPr>
          <p:cNvPr id="16" name="Picture 31">
            <a:extLst>
              <a:ext uri="{FF2B5EF4-FFF2-40B4-BE49-F238E27FC236}">
                <a16:creationId xmlns:a16="http://schemas.microsoft.com/office/drawing/2014/main" id="{4A61BFC5-427B-44E3-9894-A556E5474D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10" y="4399973"/>
            <a:ext cx="796604" cy="396069"/>
          </a:xfrm>
          <a:prstGeom prst="rect">
            <a:avLst/>
          </a:prstGeom>
        </p:spPr>
      </p:pic>
      <p:pic>
        <p:nvPicPr>
          <p:cNvPr id="17" name="Picture 32">
            <a:extLst>
              <a:ext uri="{FF2B5EF4-FFF2-40B4-BE49-F238E27FC236}">
                <a16:creationId xmlns:a16="http://schemas.microsoft.com/office/drawing/2014/main" id="{E4290A98-79DC-4D0C-BE08-2878719FCC5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7650861" y="4477386"/>
            <a:ext cx="1213103" cy="24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10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82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05172-A504-4F3E-BBF8-5F87C50C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898"/>
            <a:ext cx="9143999" cy="5153296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71983" y="1192712"/>
            <a:ext cx="7622014" cy="1652629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271983" y="4150564"/>
            <a:ext cx="5578475" cy="257175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D88383-869D-4876-A293-23B701809161}"/>
              </a:ext>
            </a:extLst>
          </p:cNvPr>
          <p:cNvSpPr/>
          <p:nvPr userDrawn="1"/>
        </p:nvSpPr>
        <p:spPr>
          <a:xfrm>
            <a:off x="3512416" y="4910976"/>
            <a:ext cx="2148345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n-US" altLang="ko-KR" sz="7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2018 </a:t>
            </a:r>
            <a:r>
              <a:rPr lang="en-US" altLang="ko-KR" sz="750" dirty="0" err="1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Veeam</a:t>
            </a:r>
            <a:r>
              <a:rPr lang="en-US" altLang="ko-KR" sz="75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® Software. All rights reserved.</a:t>
            </a:r>
            <a:endParaRPr lang="ko-KR" altLang="en-US" sz="75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982" y="332911"/>
            <a:ext cx="1350000" cy="240068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AE1B9-10CB-4925-A1C1-8B3DD6696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1463" y="2983707"/>
            <a:ext cx="7622014" cy="42624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336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4025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726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C8E7101-F82C-40DD-BE45-8E7391D7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1957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1B311-7416-4BAD-90AB-D276E4951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27641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31CCE4E-826B-42E3-B5A8-B98AFB3F1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8442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102000" y="1350000"/>
            <a:ext cx="2700000" cy="27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9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A15D6CD-B889-4C24-975C-2F5BA95781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6401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큰제목, 슬라이드 제목 그리고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102000" y="1350000"/>
            <a:ext cx="2700000" cy="27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9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940760A3-CD01-4650-A417-39FF57195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3591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101925" y="1350000"/>
            <a:ext cx="2700000" cy="27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9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D36F77E-480C-499F-9A3A-30337A664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1671" y="76361"/>
            <a:ext cx="4050000" cy="270272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71142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236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eeam logo">
            <a:extLst>
              <a:ext uri="{FF2B5EF4-FFF2-40B4-BE49-F238E27FC236}">
                <a16:creationId xmlns:a16="http://schemas.microsoft.com/office/drawing/2014/main" id="{9FC05E17-292D-4F01-82BC-B4E4FBE4B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334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3" name="Graphic 13">
            <a:hlinkClick r:id="rId2" action="ppaction://hlinksldjump"/>
            <a:extLst>
              <a:ext uri="{FF2B5EF4-FFF2-40B4-BE49-F238E27FC236}">
                <a16:creationId xmlns:a16="http://schemas.microsoft.com/office/drawing/2014/main" id="{78BE04A1-1C48-475F-98EF-1438352FB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32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14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</p:spTree>
    <p:extLst>
      <p:ext uri="{BB962C8B-B14F-4D97-AF65-F5344CB8AC3E}">
        <p14:creationId xmlns:p14="http://schemas.microsoft.com/office/powerpoint/2010/main" val="2386285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4003695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15" y="1906557"/>
            <a:ext cx="2880000" cy="2235952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defRPr sz="900" b="0"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</p:spTree>
    <p:extLst>
      <p:ext uri="{BB962C8B-B14F-4D97-AF65-F5344CB8AC3E}">
        <p14:creationId xmlns:p14="http://schemas.microsoft.com/office/powerpoint/2010/main" val="6615953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큰제목, 슬라이드 제목 그리고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81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5843515" y="1906557"/>
            <a:ext cx="2880000" cy="297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450"/>
              </a:spcAft>
              <a:defRPr sz="900" b="0">
                <a:latin typeface="+mn-ea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12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F5DF79-AEAE-4A36-B2F0-934933636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  <p:pic>
        <p:nvPicPr>
          <p:cNvPr id="7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19C3BA30-68D5-432F-B05A-D9F03B0A8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6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1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785" y="3972241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2929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slide" Target="../slides/slide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" Target="../slides/slide6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88" r:id="rId2"/>
    <p:sldLayoutId id="2147483789" r:id="rId3"/>
    <p:sldLayoutId id="2147483762" r:id="rId4"/>
    <p:sldLayoutId id="2147483781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82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700"/>
            <a:ext cx="795089" cy="1882737"/>
            <a:chOff x="-811997" y="62700"/>
            <a:chExt cx="795088" cy="1882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0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4" y="2083494"/>
            <a:ext cx="729571" cy="1768867"/>
            <a:chOff x="-905773" y="2083493"/>
            <a:chExt cx="729570" cy="17688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0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3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90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5" action="ppaction://hlinksldjump"/>
            <a:extLst>
              <a:ext uri="{FF2B5EF4-FFF2-40B4-BE49-F238E27FC236}">
                <a16:creationId xmlns:a16="http://schemas.microsoft.com/office/drawing/2014/main" id="{65A078BD-154D-41AC-974D-0FD20FD6C2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ransition advClick="0"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2" y="101914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3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46A0574C-0630-4BB1-A68C-51E9A2852C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ransition advClick="0">
    <p:fade/>
  </p:transition>
  <p:txStyles>
    <p:titleStyle>
      <a:lvl1pPr algn="l" defTabSz="685996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5996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1" indent="-266681" algn="l" defTabSz="68599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23" indent="-213192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08" indent="-167934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23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03" indent="-172698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488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84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81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8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6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3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9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9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7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4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8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A49C97-BAB7-43A4-A3AE-1DBF289959BA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698281A-0427-424E-BCA4-9E48AD0C4240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B2360D-56F5-42A0-89CB-95E34D867F01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55C7C98-B37C-4DCE-85A9-008A66AF1BA8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57485D-4307-4863-B469-D8A4BEBE9711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123775-41FB-49B8-80F5-0EF11C205D16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FEA0CDD-5C24-4F47-B7D1-05AC155A5479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0E62CB-3595-4297-AE2C-4944081D108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7169491-A982-41BC-A4A1-D8D59C50D68F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E9CFE7-22AB-4C6D-AB47-C525D6BE4B9D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17C5DEB-9504-45BA-BF00-04F05DFB252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353C14-CDB4-450F-83F3-398D8C444489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906E41-118D-43E0-B48E-898CD71944B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6182EA-61D3-4671-B91B-6F9FCD4655C0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E6774B1-FAB6-42E2-91C1-68B44EE21BD3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D302651-502B-4DE0-A4FE-E4FACE16302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AF2305F-6AD7-409E-BAFF-83675B46FC1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B4AAE2-7825-48CF-A172-9ABB7D96443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98E00E2-14C5-49FF-BFAE-52BA1113F8FC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AB3E78E-FA11-4F29-8255-7D0ABBEB6FD8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54A90AD-2FCA-4B92-967B-FCB2772A7B58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D93E95F-1DCD-4F90-852F-2135490326C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33D028-5481-40B7-A38D-296E6F38B8F6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068F83-E295-4FC5-99EE-75CFC95B4E4E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4E2D9DC-4696-4DBB-9B6F-A896FC965410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20ACBC8-E379-48AD-88C2-E9D90C982A0B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61F5666-4B51-4B00-8810-BF36901EA00A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20CBD-418D-40D2-9458-F3678BEC083D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B6CEF52-C792-4A9F-A36F-1D97D37DC480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8946C8-1B46-42CE-A4AD-513E56142D1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A1C10AC-20CC-48AC-944A-3946821F069B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9F707D-3813-43CE-848C-C03590C571D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F541EF-2503-4CAC-9B3A-E06B2D5A065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00743D-5D1E-46E3-9B8F-6F517A419A2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7CF0D-F9E2-4F23-88FA-CB5215E17F14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C283C5-049B-4F7F-9C41-645FBFE03F08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A5529F0-9BE6-46D4-8FD1-5E505BBF3C5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262ED9-D137-4F9C-BB0F-3246B8029823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16DA77-534D-4571-A237-D9B709DD3B69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27C46F6-DCA9-483F-82C0-62B89238EC9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3BB222F-FE02-42ED-957A-25A521D4F762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D7853F9-175E-453B-8520-BB08FA6B011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3DBABCE-13DC-4329-B4CC-EB5621B11D64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80975-A2C2-425A-A010-DF85A0BFCF0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FFD315-A0C1-4333-A68B-27CEBEB4E91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1459EC3-C59A-40F4-95A6-0DF10713096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0363EC-1F3D-4C5D-AB55-664BCE967B5B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61F3FC-993A-4553-8AB3-F0905E7A670C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C79F514-1BDD-43ED-AAE6-36A60F1E18BE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AD8D90E-71B4-43A5-99FD-17056427AD73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EAD867-BBA5-480A-BF8E-D5024E39B022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8991615-3D6E-457B-A1C8-5A836E7855D1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AD04EC-B9F8-40F5-A390-2238712317D5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B939A63-07A7-4413-873B-D22D9D015C23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357B48-C7E4-49F4-A6B8-1F3FDFBBBFE0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F28DCE0-5842-4B35-919A-3C9CAD3569FB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DE27104-5B05-48A6-9DC5-F9E47576FAEA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ABB18F1-C0AC-45A1-834C-051090E9CE68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90D4630-69DF-432E-BFC1-0FE1F3B66942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14B8634-51AA-4AD8-A410-083926D1F25B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5CF0578-CF56-4FFD-8BB7-9F9974C0AFD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0B95C63-4528-449F-8F02-740F54BEA85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1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6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26" r:id="rId3"/>
    <p:sldLayoutId id="2147483845" r:id="rId4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52A416B-1E0F-462F-8357-DFDFB0A97D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0A5356-100B-4C8C-9E72-2BA801E41197}"/>
              </a:ext>
            </a:extLst>
          </p:cNvPr>
          <p:cNvSpPr/>
          <p:nvPr userDrawn="1"/>
        </p:nvSpPr>
        <p:spPr>
          <a:xfrm>
            <a:off x="0" y="0"/>
            <a:ext cx="9144000" cy="751462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endParaRPr lang="ko-KR" altLang="en-US" sz="825" dirty="0" err="1">
              <a:solidFill>
                <a:schemeClr val="tx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62000" y="405000"/>
            <a:ext cx="5400000" cy="21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381119" y="4862322"/>
            <a:ext cx="381762" cy="18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6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538706" y="4864490"/>
            <a:ext cx="2193229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7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© 2018 </a:t>
            </a:r>
            <a:r>
              <a:rPr lang="en-US" altLang="ko-KR" sz="75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Veeam</a:t>
            </a:r>
            <a:r>
              <a:rPr lang="en-US" altLang="ko-KR" sz="7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® Software. All rights reserved.</a:t>
            </a:r>
            <a:endParaRPr lang="ko-KR" altLang="en-US" sz="75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1030" name="Picture 6" descr="Image result for veeam logo">
            <a:extLst>
              <a:ext uri="{FF2B5EF4-FFF2-40B4-BE49-F238E27FC236}">
                <a16:creationId xmlns:a16="http://schemas.microsoft.com/office/drawing/2014/main" id="{B5DAB945-B90C-4194-8E90-D30572E380BC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5"/>
          <a:stretch/>
        </p:blipFill>
        <p:spPr bwMode="auto">
          <a:xfrm>
            <a:off x="8246601" y="4910405"/>
            <a:ext cx="675000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A7379-2C18-4CC4-A284-01BD48627C10}"/>
              </a:ext>
            </a:extLst>
          </p:cNvPr>
          <p:cNvPicPr>
            <a:picLocks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01" y="459936"/>
            <a:ext cx="67500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6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  <p:sldLayoutId id="2147483843" r:id="rId16"/>
    <p:sldLayoutId id="2147483844" r:id="rId17"/>
  </p:sldLayoutIdLst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12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788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ales.Korea@veea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.Korea@veeam.com" TargetMode="Externa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jpeg"/><Relationship Id="rId26" Type="http://schemas.openxmlformats.org/officeDocument/2006/relationships/image" Target="../media/image91.png"/><Relationship Id="rId3" Type="http://schemas.openxmlformats.org/officeDocument/2006/relationships/image" Target="../media/image68.jpe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72.png"/><Relationship Id="rId12" Type="http://schemas.openxmlformats.org/officeDocument/2006/relationships/image" Target="../media/image77.emf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jpeg"/><Relationship Id="rId2" Type="http://schemas.openxmlformats.org/officeDocument/2006/relationships/image" Target="../media/image67.jpeg"/><Relationship Id="rId16" Type="http://schemas.openxmlformats.org/officeDocument/2006/relationships/image" Target="../media/image81.jpeg"/><Relationship Id="rId20" Type="http://schemas.openxmlformats.org/officeDocument/2006/relationships/image" Target="../media/image85.pn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1.png"/><Relationship Id="rId11" Type="http://schemas.openxmlformats.org/officeDocument/2006/relationships/image" Target="../media/image76.emf"/><Relationship Id="rId24" Type="http://schemas.openxmlformats.org/officeDocument/2006/relationships/image" Target="../media/image89.png"/><Relationship Id="rId32" Type="http://schemas.openxmlformats.org/officeDocument/2006/relationships/image" Target="../media/image97.gif"/><Relationship Id="rId37" Type="http://schemas.openxmlformats.org/officeDocument/2006/relationships/image" Target="../media/image102.png"/><Relationship Id="rId5" Type="http://schemas.openxmlformats.org/officeDocument/2006/relationships/image" Target="../media/image70.jpe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36" Type="http://schemas.openxmlformats.org/officeDocument/2006/relationships/image" Target="../media/image101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69.jpeg"/><Relationship Id="rId9" Type="http://schemas.openxmlformats.org/officeDocument/2006/relationships/image" Target="../media/image74.jpe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95.jpeg"/><Relationship Id="rId35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jpeg"/><Relationship Id="rId18" Type="http://schemas.openxmlformats.org/officeDocument/2006/relationships/image" Target="../media/image105.png"/><Relationship Id="rId3" Type="http://schemas.openxmlformats.org/officeDocument/2006/relationships/image" Target="../media/image104.png"/><Relationship Id="rId21" Type="http://schemas.openxmlformats.org/officeDocument/2006/relationships/image" Target="../media/image108.jpe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85.png"/><Relationship Id="rId2" Type="http://schemas.openxmlformats.org/officeDocument/2006/relationships/image" Target="../media/image103.png"/><Relationship Id="rId16" Type="http://schemas.openxmlformats.org/officeDocument/2006/relationships/image" Target="../media/image98.jpe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84.png"/><Relationship Id="rId5" Type="http://schemas.openxmlformats.org/officeDocument/2006/relationships/image" Target="../media/image87.png"/><Relationship Id="rId15" Type="http://schemas.openxmlformats.org/officeDocument/2006/relationships/image" Target="../media/image97.gif"/><Relationship Id="rId23" Type="http://schemas.openxmlformats.org/officeDocument/2006/relationships/image" Target="../media/image83.jpeg"/><Relationship Id="rId10" Type="http://schemas.openxmlformats.org/officeDocument/2006/relationships/image" Target="../media/image92.png"/><Relationship Id="rId19" Type="http://schemas.openxmlformats.org/officeDocument/2006/relationships/image" Target="../media/image106.jpe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-05.ibm.com/uk/juniper/pdf/200249.pdf" TargetMode="External"/><Relationship Id="rId2" Type="http://schemas.openxmlformats.org/officeDocument/2006/relationships/hyperlink" Target="http://repository.cmu.edu/cgi/viewcontent.cgi?article=1047&amp;context=pdl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usenix.org/system/files/conference/osdi16/osdi16-xu.pdf" TargetMode="External"/><Relationship Id="rId5" Type="http://schemas.openxmlformats.org/officeDocument/2006/relationships/hyperlink" Target="https://media.scmagazine.com/documents/82/ibm_cyber_security_intelligenc_20450.pdf" TargetMode="External"/><Relationship Id="rId4" Type="http://schemas.openxmlformats.org/officeDocument/2006/relationships/hyperlink" Target="https://www.cognoscape.com/common-downtime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3" Type="http://schemas.openxmlformats.org/officeDocument/2006/relationships/hyperlink" Target="https://www.veeam.com/news/veeam-set-on-path-to-be-a-billion-dollar-software-company.html" TargetMode="External"/><Relationship Id="rId21" Type="http://schemas.openxmlformats.org/officeDocument/2006/relationships/image" Target="../media/image129.png"/><Relationship Id="rId34" Type="http://schemas.openxmlformats.org/officeDocument/2006/relationships/image" Target="../media/image142.jpeg"/><Relationship Id="rId7" Type="http://schemas.openxmlformats.org/officeDocument/2006/relationships/image" Target="../media/image115.png"/><Relationship Id="rId12" Type="http://schemas.openxmlformats.org/officeDocument/2006/relationships/image" Target="../media/image120.jpeg"/><Relationship Id="rId17" Type="http://schemas.openxmlformats.org/officeDocument/2006/relationships/image" Target="../media/image125.jpe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jpeg"/><Relationship Id="rId2" Type="http://schemas.openxmlformats.org/officeDocument/2006/relationships/image" Target="../media/image111.pn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gif"/><Relationship Id="rId41" Type="http://schemas.openxmlformats.org/officeDocument/2006/relationships/image" Target="../media/image149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png"/><Relationship Id="rId40" Type="http://schemas.openxmlformats.org/officeDocument/2006/relationships/image" Target="../media/image148.png"/><Relationship Id="rId5" Type="http://schemas.openxmlformats.org/officeDocument/2006/relationships/image" Target="../media/image113.png"/><Relationship Id="rId15" Type="http://schemas.openxmlformats.org/officeDocument/2006/relationships/image" Target="../media/image123.png"/><Relationship Id="rId23" Type="http://schemas.openxmlformats.org/officeDocument/2006/relationships/image" Target="../media/image131.png"/><Relationship Id="rId28" Type="http://schemas.openxmlformats.org/officeDocument/2006/relationships/image" Target="../media/image136.jpeg"/><Relationship Id="rId36" Type="http://schemas.openxmlformats.org/officeDocument/2006/relationships/image" Target="../media/image144.jpe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Relationship Id="rId14" Type="http://schemas.openxmlformats.org/officeDocument/2006/relationships/image" Target="../media/image122.jpeg"/><Relationship Id="rId22" Type="http://schemas.openxmlformats.org/officeDocument/2006/relationships/image" Target="../media/image130.jpeg"/><Relationship Id="rId27" Type="http://schemas.openxmlformats.org/officeDocument/2006/relationships/image" Target="../media/image135.jpe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emf"/><Relationship Id="rId13" Type="http://schemas.openxmlformats.org/officeDocument/2006/relationships/image" Target="../media/image157.emf"/><Relationship Id="rId18" Type="http://schemas.openxmlformats.org/officeDocument/2006/relationships/image" Target="../media/image162.png"/><Relationship Id="rId3" Type="http://schemas.openxmlformats.org/officeDocument/2006/relationships/image" Target="../media/image152.emf"/><Relationship Id="rId7" Type="http://schemas.openxmlformats.org/officeDocument/2006/relationships/image" Target="../media/image154.emf"/><Relationship Id="rId12" Type="http://schemas.openxmlformats.org/officeDocument/2006/relationships/image" Target="../media/image156.png"/><Relationship Id="rId17" Type="http://schemas.openxmlformats.org/officeDocument/2006/relationships/image" Target="../media/image161.emf"/><Relationship Id="rId2" Type="http://schemas.openxmlformats.org/officeDocument/2006/relationships/image" Target="../media/image151.emf"/><Relationship Id="rId16" Type="http://schemas.openxmlformats.org/officeDocument/2006/relationships/image" Target="../media/image160.emf"/><Relationship Id="rId20" Type="http://schemas.openxmlformats.org/officeDocument/2006/relationships/image" Target="../media/image164.jpe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53.emf"/><Relationship Id="rId11" Type="http://schemas.openxmlformats.org/officeDocument/2006/relationships/image" Target="../media/image80.png"/><Relationship Id="rId5" Type="http://schemas.openxmlformats.org/officeDocument/2006/relationships/image" Target="../media/image77.emf"/><Relationship Id="rId15" Type="http://schemas.openxmlformats.org/officeDocument/2006/relationships/image" Target="../media/image159.emf"/><Relationship Id="rId10" Type="http://schemas.openxmlformats.org/officeDocument/2006/relationships/image" Target="../media/image79.png"/><Relationship Id="rId19" Type="http://schemas.openxmlformats.org/officeDocument/2006/relationships/image" Target="../media/image163.png"/><Relationship Id="rId4" Type="http://schemas.openxmlformats.org/officeDocument/2006/relationships/image" Target="../media/image76.emf"/><Relationship Id="rId9" Type="http://schemas.openxmlformats.org/officeDocument/2006/relationships/image" Target="../media/image78.png"/><Relationship Id="rId14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wp-idc-semiannual-software-tracker-report.html" TargetMode="External"/><Relationship Id="rId2" Type="http://schemas.openxmlformats.org/officeDocument/2006/relationships/hyperlink" Target="https://www.gartner.com/doc/reprints?id=1-488KWOU&amp;ct=170731&amp;st=sb" TargetMode="Externa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https://www.veeam.com/news/veeam-set-on-path-to-be-a-billion-dollar-software-company.html" TargetMode="Externa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hyperlink" Target="https://helpcenter.veeam.com/docs/one/deployment/about.html?ver=95" TargetMode="Externa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3.png"/><Relationship Id="rId11" Type="http://schemas.openxmlformats.org/officeDocument/2006/relationships/image" Target="../media/image178.emf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gif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hyperv_charts.html?ver=95" TargetMode="External"/><Relationship Id="rId2" Type="http://schemas.openxmlformats.org/officeDocument/2006/relationships/hyperlink" Target="https://helpcenter.veeam.com/docs/one/monitor/vsphere_charts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hyperv_csv_2012.html?ver=95" TargetMode="External"/><Relationship Id="rId2" Type="http://schemas.openxmlformats.org/officeDocument/2006/relationships/hyperlink" Target="https://helpcenter.veeam.com/docs/one/monitor/vsphere_storage_path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hyperlink" Target="https://helpcenter.veeam.com/docs/one/monitor/backup_infrastructure_summary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backup_repository_summary.html?ver=95" TargetMode="External"/><Relationship Id="rId2" Type="http://schemas.openxmlformats.org/officeDocument/2006/relationships/hyperlink" Target="https://helpcenter.veeam.com/docs/one/monitor/backup_repositories_overview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backup_proxies_overview.html?ver=95" TargetMode="External"/><Relationship Id="rId2" Type="http://schemas.openxmlformats.org/officeDocument/2006/relationships/hyperlink" Target="https://helpcenter.veeam.com/docs/one/monitor/backup_proxy_summary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backup_tape_server_summary.html?ver=95" TargetMode="External"/><Relationship Id="rId2" Type="http://schemas.openxmlformats.org/officeDocument/2006/relationships/hyperlink" Target="https://helpcenter.veeam.com/docs/one/monitor/backup_tape_servers_overview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monitor/backup_cloud_repository_summary.html?ver=95" TargetMode="External"/><Relationship Id="rId2" Type="http://schemas.openxmlformats.org/officeDocument/2006/relationships/hyperlink" Target="https://helpcenter.veeam.com/docs/one/monitor/backup_cloud_repositories_overview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hyperlink" Target="https://helpcenter.veeam.com/docs/one/monitor/backup_charts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hyperlink" Target="https://helpcenter.veeam.com/docs/one/alarms/view_alarms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hyperlink" Target="https://helpcenter.veeam.com/docs/one/alarms/view_internal_alarms.html?ver=95" TargetMode="Externa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hyperlink" Target="https://helpcenter.veeam.com/docs/one/deployment/configure_notification_settings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hyperlink" Target="https://helpcenter.veeam.com/docs/one/monitor/configure_monitor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hyperlink" Target="https://helpcenter.veeam.com/docs/one/reporter/about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hyperlink" Target="https://helpcenter.veeam.com/docs/one/reporter/dashboards.html?ver=95" TargetMode="Externa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reporter/vm_change_rate_estimation.html?ver=95" TargetMode="External"/><Relationship Id="rId7" Type="http://schemas.openxmlformats.org/officeDocument/2006/relationships/image" Target="../media/image213.png"/><Relationship Id="rId2" Type="http://schemas.openxmlformats.org/officeDocument/2006/relationships/hyperlink" Target="https://helpcenter.veeam.com/docs/one/reporter/datastore_performance_assessment.html?ver=95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hyperlink" Target="https://helpcenter.veeam.com/docs/one/reporter/vm_configuration_assessment.html?ver=95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hyperlink" Target="https://helpcenter.veeam.com/docs/one/reporter/protected_computers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1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hyperlink" Target="https://helpcenter.veeam.com/docs/one/reporter/infrastructure_chargeback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reporter/replica_billing.html?ver=95" TargetMode="External"/><Relationship Id="rId2" Type="http://schemas.openxmlformats.org/officeDocument/2006/relationships/hyperlink" Target="https://helpcenter.veeam.com/docs/one/reporter/backup_billing.html?ver=95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hyperlink" Target="https://helpcenter.veeam.com/docs/one/reporter/veeam_br_assessment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hyperlink" Target="https://helpcenter.veeam.com/docs/one/reporter/veeam_br_capacity_planning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hyperlink" Target="https://helpcenter.veeam.com/docs/one/reporter/veeam_br_monitoring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hyperlink" Target="https://helpcenter.veeam.com/docs/one/reporter/veeam_br_overview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reporter/hyperv_overview.html?ver=95" TargetMode="External"/><Relationship Id="rId2" Type="http://schemas.openxmlformats.org/officeDocument/2006/relationships/hyperlink" Target="https://helpcenter.veeam.com/docs/one/reporter/vmware_overview.html?ver=95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reporter/hyperv_optimization.html?ver=95" TargetMode="External"/><Relationship Id="rId2" Type="http://schemas.openxmlformats.org/officeDocument/2006/relationships/hyperlink" Target="https://helpcenter.veeam.com/docs/one/reporter/vmware_optimization.html?ver=95" TargetMode="Externa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hyperlink" Target="https://helpcenter.veeam.com/docs/one/bv/about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hyperlink" Target="https://helpcenter.veeam.com/docs/one/reporter/infrastructure_overview_visio.html?ver=95" TargetMode="Externa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1.svg"/><Relationship Id="rId18" Type="http://schemas.openxmlformats.org/officeDocument/2006/relationships/image" Target="../media/image65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svg"/><Relationship Id="rId11" Type="http://schemas.openxmlformats.org/officeDocument/2006/relationships/image" Target="../media/image59.svg"/><Relationship Id="rId5" Type="http://schemas.openxmlformats.org/officeDocument/2006/relationships/image" Target="../media/image54.pn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29.pn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D925E-64DA-49F7-A9B7-A0A4FB7F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2" t="13365" r="21981" b="14842"/>
          <a:stretch/>
        </p:blipFill>
        <p:spPr>
          <a:xfrm>
            <a:off x="3470520" y="182880"/>
            <a:ext cx="5673480" cy="49606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F6E37-BE4D-41BD-9A9B-C1D07AD6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017752"/>
            <a:ext cx="7876178" cy="1107996"/>
          </a:xfrm>
        </p:spPr>
        <p:txBody>
          <a:bodyPr/>
          <a:lstStyle/>
          <a:p>
            <a:r>
              <a:rPr lang="ko-KR" sz="3600" dirty="0">
                <a:solidFill>
                  <a:srgbClr val="93EB20"/>
                </a:solidFill>
              </a:rPr>
              <a:t>Veeam </a:t>
            </a:r>
            <a:r>
              <a:rPr lang="en-US" altLang="ko-KR" sz="3600" dirty="0">
                <a:solidFill>
                  <a:srgbClr val="93EB20"/>
                </a:solidFill>
              </a:rPr>
              <a:t>Monitoring &amp; Reporting</a:t>
            </a:r>
            <a:r>
              <a:rPr lang="ko-KR" sz="3600" dirty="0">
                <a:solidFill>
                  <a:srgbClr val="93EB20"/>
                </a:solidFill>
              </a:rPr>
              <a:t> </a:t>
            </a:r>
            <a:br>
              <a:rPr lang="ko-KR" sz="3600" dirty="0">
                <a:solidFill>
                  <a:srgbClr val="93EB20"/>
                </a:solidFill>
              </a:rPr>
            </a:br>
            <a:r>
              <a:rPr lang="ko-KR" altLang="en-US" sz="3600" dirty="0"/>
              <a:t>소개 자료</a:t>
            </a:r>
            <a:endParaRPr lang="ko-KR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B1BC-7719-465D-9176-FD38BE78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3805672"/>
            <a:ext cx="5624255" cy="553998"/>
          </a:xfrm>
        </p:spPr>
        <p:txBody>
          <a:bodyPr/>
          <a:lstStyle/>
          <a:p>
            <a:r>
              <a:rPr lang="en-US" dirty="0"/>
              <a:t>Veeam Software Korea</a:t>
            </a:r>
          </a:p>
          <a:p>
            <a:r>
              <a:rPr lang="en-US" altLang="ko-KR" sz="1600" dirty="0">
                <a:hlinkClick r:id="rId4"/>
              </a:rPr>
              <a:t>Sales.Korea@veeam.com</a:t>
            </a:r>
            <a:r>
              <a:rPr lang="en-US" altLang="ko-KR" sz="1600" dirty="0"/>
              <a:t>, 2020.03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08D04-32F2-44FF-B33C-D097A7CDDA66}"/>
              </a:ext>
            </a:extLst>
          </p:cNvPr>
          <p:cNvSpPr/>
          <p:nvPr/>
        </p:nvSpPr>
        <p:spPr>
          <a:xfrm>
            <a:off x="4458026" y="2421709"/>
            <a:ext cx="2391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0175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이메일 알림 기능 </a:t>
            </a:r>
            <a:r>
              <a:rPr lang="en-US" altLang="ko-KR" sz="2400" dirty="0"/>
              <a:t>(VBR)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없이 최근 작업 상태를 신속하게 인지하기 위한 이메일 수신 설정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2" name="Table 10">
            <a:extLst>
              <a:ext uri="{FF2B5EF4-FFF2-40B4-BE49-F238E27FC236}">
                <a16:creationId xmlns:a16="http://schemas.microsoft.com/office/drawing/2014/main" id="{15E5945A-94A7-4B9C-8537-F7ACF8A5D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737060"/>
              </p:ext>
            </p:extLst>
          </p:nvPr>
        </p:nvGraphicFramePr>
        <p:xfrm>
          <a:off x="0" y="2628464"/>
          <a:ext cx="5689584" cy="6876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35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7674">
                <a:tc>
                  <a:txBody>
                    <a:bodyPr/>
                    <a:lstStyle/>
                    <a:p>
                      <a:pPr marL="38100"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Tip:</a:t>
                      </a:r>
                      <a:endParaRPr lang="en-US" sz="14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44000" marR="25513" marT="25513" marB="255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  <a:spcBef>
                          <a:spcPts val="300"/>
                        </a:spcBef>
                        <a:spcAft>
                          <a:spcPts val="750"/>
                        </a:spcAft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수행된 모든 작업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백업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복구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복제 등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들에 대한 이메일 알림 제공을 위해서는 </a:t>
                      </a:r>
                      <a:r>
                        <a:rPr lang="en-US" altLang="ko-KR" sz="1400" dirty="0">
                          <a:solidFill>
                            <a:schemeClr val="bg1"/>
                          </a:solidFill>
                          <a:effectLst/>
                        </a:rPr>
                        <a:t>Veeam Enterprise Manager </a:t>
                      </a:r>
                      <a:r>
                        <a:rPr lang="ko-KR" altLang="en-US" sz="1400" dirty="0">
                          <a:solidFill>
                            <a:schemeClr val="bg1"/>
                          </a:solidFill>
                          <a:effectLst/>
                        </a:rPr>
                        <a:t>사용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5513" marR="25513" marT="25513" marB="2551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6" name="Picture 6">
            <a:extLst>
              <a:ext uri="{FF2B5EF4-FFF2-40B4-BE49-F238E27FC236}">
                <a16:creationId xmlns:a16="http://schemas.microsoft.com/office/drawing/2014/main" id="{181E64E2-D71F-410E-AAB1-520FB5A48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84" y="1295400"/>
            <a:ext cx="2957449" cy="33289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856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367325" y="2156251"/>
            <a:ext cx="8409350" cy="83099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540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5A5A46D-A592-49F0-94D0-110E6BD96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983" y="1192712"/>
            <a:ext cx="7622014" cy="1537789"/>
          </a:xfrm>
        </p:spPr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One – </a:t>
            </a:r>
            <a:r>
              <a:rPr lang="ko-KR" altLang="en-US" dirty="0"/>
              <a:t>완전한 </a:t>
            </a:r>
            <a:r>
              <a:rPr lang="en-US" altLang="ko-KR" dirty="0"/>
              <a:t>IT </a:t>
            </a:r>
            <a:r>
              <a:rPr lang="ko-KR" altLang="en-US" dirty="0"/>
              <a:t>가시성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8DB2EF7-2391-478D-9CBA-3657575F5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Sales.Korea@veeam.com</a:t>
            </a:r>
            <a:r>
              <a:rPr lang="en-US" altLang="ko-KR" dirty="0"/>
              <a:t>, 2018.10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015B038-D306-4EF9-A1F8-1647BDB15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986944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1869982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178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144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사각형: 둥근 모서리 231">
            <a:extLst>
              <a:ext uri="{FF2B5EF4-FFF2-40B4-BE49-F238E27FC236}">
                <a16:creationId xmlns:a16="http://schemas.microsoft.com/office/drawing/2014/main" id="{C0D6D51A-26DC-4C42-9AC4-00B00FC35CBC}"/>
              </a:ext>
            </a:extLst>
          </p:cNvPr>
          <p:cNvSpPr/>
          <p:nvPr/>
        </p:nvSpPr>
        <p:spPr>
          <a:xfrm>
            <a:off x="4660900" y="1957694"/>
            <a:ext cx="3987800" cy="2785763"/>
          </a:xfrm>
          <a:prstGeom prst="roundRect">
            <a:avLst>
              <a:gd name="adj" fmla="val 5548"/>
            </a:avLst>
          </a:prstGeom>
          <a:noFill/>
          <a:ln>
            <a:solidFill>
              <a:srgbClr val="00B33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13AE7A-1C5F-45F0-BB63-6B5B0E94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오늘의 </a:t>
            </a:r>
            <a:r>
              <a:rPr lang="en-US" altLang="ko-KR"/>
              <a:t>IT </a:t>
            </a:r>
            <a:r>
              <a:rPr lang="ko-KR" altLang="en-US"/>
              <a:t>인프라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860687-95A2-44B0-B2D7-AA958384D2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SDDC, HCI,</a:t>
            </a:r>
            <a:r>
              <a:rPr lang="ko-KR" altLang="en-US"/>
              <a:t> </a:t>
            </a:r>
            <a:r>
              <a:rPr lang="en-US" altLang="ko-KR"/>
              <a:t>SaaS,</a:t>
            </a:r>
            <a:r>
              <a:rPr lang="ko-KR" altLang="en-US"/>
              <a:t> </a:t>
            </a:r>
            <a:r>
              <a:rPr lang="en-US" altLang="ko-KR"/>
              <a:t>IaaS,</a:t>
            </a:r>
            <a:r>
              <a:rPr lang="ko-KR" altLang="en-US"/>
              <a:t> </a:t>
            </a:r>
            <a:r>
              <a:rPr lang="en-US" altLang="ko-KR"/>
              <a:t>PaaS</a:t>
            </a:r>
            <a:r>
              <a:rPr lang="ko-KR" altLang="en-US"/>
              <a:t>의 발전과 도입은 하이브리드 클라우드 시대를 열었습니다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0F44240B-6505-4F0E-AF9D-C89C8FB29D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1855E09-1F1A-4B9B-952C-CAFDBA9116C8}"/>
              </a:ext>
            </a:extLst>
          </p:cNvPr>
          <p:cNvSpPr/>
          <p:nvPr/>
        </p:nvSpPr>
        <p:spPr>
          <a:xfrm>
            <a:off x="650874" y="1677504"/>
            <a:ext cx="1350000" cy="810000"/>
          </a:xfrm>
          <a:prstGeom prst="wedgeRoundRectCallout">
            <a:avLst>
              <a:gd name="adj1" fmla="val -14052"/>
              <a:gd name="adj2" fmla="val 6583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목적별로 하드웨어를 도입했던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레거시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인프라</a:t>
            </a:r>
          </a:p>
        </p:txBody>
      </p: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1281A631-8E6A-447D-B0A3-13DD9C441888}"/>
              </a:ext>
            </a:extLst>
          </p:cNvPr>
          <p:cNvSpPr/>
          <p:nvPr/>
        </p:nvSpPr>
        <p:spPr>
          <a:xfrm>
            <a:off x="4102982" y="1760036"/>
            <a:ext cx="1350000" cy="810000"/>
          </a:xfrm>
          <a:prstGeom prst="wedgeRoundRectCallout">
            <a:avLst>
              <a:gd name="adj1" fmla="val -14052"/>
              <a:gd name="adj2" fmla="val 65832"/>
              <a:gd name="adj3" fmla="val 16667"/>
            </a:avLst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하이브리드 클라우드 인프라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2269891-6196-4755-B291-5EB2A5CEC788}"/>
              </a:ext>
            </a:extLst>
          </p:cNvPr>
          <p:cNvSpPr txBox="1"/>
          <p:nvPr/>
        </p:nvSpPr>
        <p:spPr>
          <a:xfrm>
            <a:off x="3316333" y="3849470"/>
            <a:ext cx="1008587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IT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인프라의 변화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33194AA-1010-4BCD-B6C2-92741205C945}"/>
              </a:ext>
            </a:extLst>
          </p:cNvPr>
          <p:cNvGrpSpPr/>
          <p:nvPr/>
        </p:nvGrpSpPr>
        <p:grpSpPr>
          <a:xfrm>
            <a:off x="477836" y="3257904"/>
            <a:ext cx="2331975" cy="495286"/>
            <a:chOff x="482681" y="3980125"/>
            <a:chExt cx="3109300" cy="660380"/>
          </a:xfrm>
        </p:grpSpPr>
        <p:pic>
          <p:nvPicPr>
            <p:cNvPr id="1026" name="Picture 2" descr="Image result for ibm p server front">
              <a:extLst>
                <a:ext uri="{FF2B5EF4-FFF2-40B4-BE49-F238E27FC236}">
                  <a16:creationId xmlns:a16="http://schemas.microsoft.com/office/drawing/2014/main" id="{A1F155B0-8A7A-4989-A662-32FA05D477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7331" y="3980125"/>
              <a:ext cx="900000" cy="330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1DC749-EEB0-4D6A-AB01-AB7F87138E8B}"/>
                </a:ext>
              </a:extLst>
            </p:cNvPr>
            <p:cNvSpPr txBox="1"/>
            <p:nvPr/>
          </p:nvSpPr>
          <p:spPr>
            <a:xfrm>
              <a:off x="1595441" y="4413913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Unix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Server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032" name="Picture 8" descr="Image result for firewall front">
              <a:extLst>
                <a:ext uri="{FF2B5EF4-FFF2-40B4-BE49-F238E27FC236}">
                  <a16:creationId xmlns:a16="http://schemas.microsoft.com/office/drawing/2014/main" id="{B5FD8E14-B73B-4944-9C40-424399B9A4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2" t="9687" r="11280" b="20190"/>
            <a:stretch/>
          </p:blipFill>
          <p:spPr bwMode="auto">
            <a:xfrm>
              <a:off x="482681" y="3980125"/>
              <a:ext cx="900000" cy="313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9A59BD9-6B3A-4903-8BFF-71C9885170D6}"/>
                </a:ext>
              </a:extLst>
            </p:cNvPr>
            <p:cNvSpPr txBox="1"/>
            <p:nvPr/>
          </p:nvSpPr>
          <p:spPr>
            <a:xfrm>
              <a:off x="490792" y="4413912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Firewall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038" name="Picture 14" descr="Image result for emc storage">
              <a:extLst>
                <a:ext uri="{FF2B5EF4-FFF2-40B4-BE49-F238E27FC236}">
                  <a16:creationId xmlns:a16="http://schemas.microsoft.com/office/drawing/2014/main" id="{D4F23224-33B7-40DC-88C4-606AC61B0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981" y="3980125"/>
              <a:ext cx="900000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D6E8D40-A06C-4584-942B-8F5EFC5FEB59}"/>
                </a:ext>
              </a:extLst>
            </p:cNvPr>
            <p:cNvSpPr txBox="1"/>
            <p:nvPr/>
          </p:nvSpPr>
          <p:spPr>
            <a:xfrm>
              <a:off x="2700092" y="4413912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SAN Storage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82B7365-16FD-4A46-835C-B91C7FCA0BE7}"/>
              </a:ext>
            </a:extLst>
          </p:cNvPr>
          <p:cNvGrpSpPr/>
          <p:nvPr/>
        </p:nvGrpSpPr>
        <p:grpSpPr>
          <a:xfrm>
            <a:off x="477837" y="3887018"/>
            <a:ext cx="2331976" cy="469192"/>
            <a:chOff x="482681" y="4822691"/>
            <a:chExt cx="3109301" cy="625589"/>
          </a:xfrm>
        </p:grpSpPr>
        <p:pic>
          <p:nvPicPr>
            <p:cNvPr id="1028" name="Picture 4" descr="Image result for solaris server front">
              <a:extLst>
                <a:ext uri="{FF2B5EF4-FFF2-40B4-BE49-F238E27FC236}">
                  <a16:creationId xmlns:a16="http://schemas.microsoft.com/office/drawing/2014/main" id="{4096BC0C-03A1-44FD-BDA1-0B63DEBB0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81" y="4822691"/>
              <a:ext cx="900000" cy="408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A1C1725-DDC8-4BB6-B6B9-151B21D8F016}"/>
                </a:ext>
              </a:extLst>
            </p:cNvPr>
            <p:cNvSpPr txBox="1"/>
            <p:nvPr/>
          </p:nvSpPr>
          <p:spPr>
            <a:xfrm>
              <a:off x="490792" y="5221688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DB Server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034" name="Picture 10" descr="Image result for cisco switch">
              <a:extLst>
                <a:ext uri="{FF2B5EF4-FFF2-40B4-BE49-F238E27FC236}">
                  <a16:creationId xmlns:a16="http://schemas.microsoft.com/office/drawing/2014/main" id="{5C908032-DF79-4F64-B00F-8CCCAB3D38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30" t="30342" r="9407" b="6145"/>
            <a:stretch/>
          </p:blipFill>
          <p:spPr bwMode="auto">
            <a:xfrm>
              <a:off x="1587331" y="4822691"/>
              <a:ext cx="900000" cy="459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E9D444-F260-4660-8871-70C0826374BF}"/>
                </a:ext>
              </a:extLst>
            </p:cNvPr>
            <p:cNvSpPr txBox="1"/>
            <p:nvPr/>
          </p:nvSpPr>
          <p:spPr>
            <a:xfrm>
              <a:off x="1595441" y="5221688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Switch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1036" name="Picture 12" descr="Image result for netapp storage">
              <a:extLst>
                <a:ext uri="{FF2B5EF4-FFF2-40B4-BE49-F238E27FC236}">
                  <a16:creationId xmlns:a16="http://schemas.microsoft.com/office/drawing/2014/main" id="{7E74427A-58EF-4A0F-8CE4-8A6270AE88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89" t="1" r="-189" b="15947"/>
            <a:stretch/>
          </p:blipFill>
          <p:spPr bwMode="auto">
            <a:xfrm>
              <a:off x="2691981" y="4822691"/>
              <a:ext cx="900001" cy="36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3C9853-3B91-4E13-9C65-426482FCBB03}"/>
                </a:ext>
              </a:extLst>
            </p:cNvPr>
            <p:cNvSpPr txBox="1"/>
            <p:nvPr/>
          </p:nvSpPr>
          <p:spPr>
            <a:xfrm>
              <a:off x="2700091" y="5221688"/>
              <a:ext cx="883781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NAS Storage</a:t>
              </a:r>
              <a:endPara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B0A5900-3F26-49B0-AAA5-50CF70F12CB5}"/>
              </a:ext>
            </a:extLst>
          </p:cNvPr>
          <p:cNvGrpSpPr/>
          <p:nvPr/>
        </p:nvGrpSpPr>
        <p:grpSpPr>
          <a:xfrm>
            <a:off x="468734" y="2506964"/>
            <a:ext cx="2363617" cy="617107"/>
            <a:chOff x="472580" y="2987003"/>
            <a:chExt cx="3151489" cy="822809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E9ADCA8-3E9A-49F7-A48A-C9601D65C361}"/>
                </a:ext>
              </a:extLst>
            </p:cNvPr>
            <p:cNvGrpSpPr/>
            <p:nvPr/>
          </p:nvGrpSpPr>
          <p:grpSpPr>
            <a:xfrm>
              <a:off x="472580" y="2987003"/>
              <a:ext cx="883781" cy="822809"/>
              <a:chOff x="472580" y="2987003"/>
              <a:chExt cx="883781" cy="822809"/>
            </a:xfrm>
          </p:grpSpPr>
          <p:pic>
            <p:nvPicPr>
              <p:cNvPr id="1030" name="Picture 6" descr="Image result for lenovo server">
                <a:extLst>
                  <a:ext uri="{FF2B5EF4-FFF2-40B4-BE49-F238E27FC236}">
                    <a16:creationId xmlns:a16="http://schemas.microsoft.com/office/drawing/2014/main" id="{8136441C-310A-461A-BBC5-6B579098EF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415" y="2987003"/>
                <a:ext cx="360000" cy="6260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A314101-AB35-4806-A073-5D444BA31407}"/>
                  </a:ext>
                </a:extLst>
              </p:cNvPr>
              <p:cNvSpPr txBox="1"/>
              <p:nvPr/>
            </p:nvSpPr>
            <p:spPr>
              <a:xfrm>
                <a:off x="472580" y="3583220"/>
                <a:ext cx="883781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Web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Server</a:t>
                </a:r>
                <a:endParaRPr lang="ko-KR" altLang="en-US" sz="75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FBD2CC55-CE4D-4AFE-97C1-D657CB721F1B}"/>
                </a:ext>
              </a:extLst>
            </p:cNvPr>
            <p:cNvGrpSpPr/>
            <p:nvPr/>
          </p:nvGrpSpPr>
          <p:grpSpPr>
            <a:xfrm>
              <a:off x="1556956" y="3443012"/>
              <a:ext cx="900000" cy="366800"/>
              <a:chOff x="1556956" y="3443012"/>
              <a:chExt cx="900000" cy="366800"/>
            </a:xfrm>
          </p:grpSpPr>
          <p:pic>
            <p:nvPicPr>
              <p:cNvPr id="1040" name="Picture 16" descr="Image result for dell server">
                <a:extLst>
                  <a:ext uri="{FF2B5EF4-FFF2-40B4-BE49-F238E27FC236}">
                    <a16:creationId xmlns:a16="http://schemas.microsoft.com/office/drawing/2014/main" id="{0B407520-8278-4645-9A82-25B3D0C7D3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5208"/>
              <a:stretch/>
            </p:blipFill>
            <p:spPr bwMode="auto">
              <a:xfrm>
                <a:off x="1556956" y="3443012"/>
                <a:ext cx="900000" cy="170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8B0F776-3801-4113-9ABF-E712AEB3235C}"/>
                  </a:ext>
                </a:extLst>
              </p:cNvPr>
              <p:cNvSpPr txBox="1"/>
              <p:nvPr/>
            </p:nvSpPr>
            <p:spPr>
              <a:xfrm>
                <a:off x="1565067" y="3583220"/>
                <a:ext cx="883781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AP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Server</a:t>
                </a:r>
                <a:endParaRPr lang="ko-KR" altLang="en-US" sz="75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86909E-DBE8-4600-89A5-15D8B12C4695}"/>
                </a:ext>
              </a:extLst>
            </p:cNvPr>
            <p:cNvGrpSpPr/>
            <p:nvPr/>
          </p:nvGrpSpPr>
          <p:grpSpPr>
            <a:xfrm>
              <a:off x="2724069" y="2997592"/>
              <a:ext cx="900000" cy="812220"/>
              <a:chOff x="2724069" y="2997592"/>
              <a:chExt cx="900000" cy="812220"/>
            </a:xfrm>
          </p:grpSpPr>
          <p:pic>
            <p:nvPicPr>
              <p:cNvPr id="2050" name="Picture 2" descr="Image result for lenovo thinkpad front">
                <a:extLst>
                  <a:ext uri="{FF2B5EF4-FFF2-40B4-BE49-F238E27FC236}">
                    <a16:creationId xmlns:a16="http://schemas.microsoft.com/office/drawing/2014/main" id="{A05129F5-3F78-4167-9878-6476466980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814"/>
              <a:stretch/>
            </p:blipFill>
            <p:spPr bwMode="auto">
              <a:xfrm>
                <a:off x="2724069" y="2997592"/>
                <a:ext cx="900000" cy="615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AEB40A2-D484-43D3-AD79-3316E594D648}"/>
                  </a:ext>
                </a:extLst>
              </p:cNvPr>
              <p:cNvSpPr txBox="1"/>
              <p:nvPr/>
            </p:nvSpPr>
            <p:spPr>
              <a:xfrm>
                <a:off x="2805069" y="3583220"/>
                <a:ext cx="738000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Notebook</a:t>
                </a:r>
                <a:endParaRPr lang="ko-KR" altLang="en-US" sz="75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3C1C72FB-E046-4667-9BC6-37169E87BAC8}"/>
              </a:ext>
            </a:extLst>
          </p:cNvPr>
          <p:cNvGrpSpPr/>
          <p:nvPr/>
        </p:nvGrpSpPr>
        <p:grpSpPr>
          <a:xfrm>
            <a:off x="6339812" y="3151427"/>
            <a:ext cx="1026000" cy="825553"/>
            <a:chOff x="8453083" y="3746539"/>
            <a:chExt cx="1368000" cy="1100737"/>
          </a:xfrm>
        </p:grpSpPr>
        <p:pic>
          <p:nvPicPr>
            <p:cNvPr id="176" name="그림 175">
              <a:extLst>
                <a:ext uri="{FF2B5EF4-FFF2-40B4-BE49-F238E27FC236}">
                  <a16:creationId xmlns:a16="http://schemas.microsoft.com/office/drawing/2014/main" id="{1E8E238E-FC4F-493A-95CB-DF57F6E60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69821"/>
            <a:stretch/>
          </p:blipFill>
          <p:spPr>
            <a:xfrm>
              <a:off x="8777083" y="4638013"/>
              <a:ext cx="720000" cy="209263"/>
            </a:xfrm>
            <a:prstGeom prst="rect">
              <a:avLst/>
            </a:prstGeom>
          </p:spPr>
        </p:pic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6808FA9D-0B70-4F8A-85D3-1DDF5B0BC406}"/>
                </a:ext>
              </a:extLst>
            </p:cNvPr>
            <p:cNvGrpSpPr/>
            <p:nvPr/>
          </p:nvGrpSpPr>
          <p:grpSpPr>
            <a:xfrm>
              <a:off x="8453083" y="3746539"/>
              <a:ext cx="1368000" cy="896015"/>
              <a:chOff x="935097" y="1329862"/>
              <a:chExt cx="1368000" cy="896015"/>
            </a:xfrm>
          </p:grpSpPr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BB795385-6882-4CAF-BBEF-9DB5679FA466}"/>
                  </a:ext>
                </a:extLst>
              </p:cNvPr>
              <p:cNvSpPr/>
              <p:nvPr/>
            </p:nvSpPr>
            <p:spPr>
              <a:xfrm>
                <a:off x="935097" y="1661497"/>
                <a:ext cx="1368000" cy="353418"/>
              </a:xfrm>
              <a:prstGeom prst="rect">
                <a:avLst/>
              </a:prstGeom>
              <a:solidFill>
                <a:srgbClr val="EF8F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" tIns="27000" rIns="27000" bIns="27000" rtlCol="0" anchor="ctr"/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600" b="1" dirty="0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VMware | Hyper-V | AHV</a:t>
                </a:r>
                <a:endParaRPr lang="ko-KR" altLang="en-US" sz="600" b="1" dirty="0" err="1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0" name="이등변 삼각형 179">
                <a:extLst>
                  <a:ext uri="{FF2B5EF4-FFF2-40B4-BE49-F238E27FC236}">
                    <a16:creationId xmlns:a16="http://schemas.microsoft.com/office/drawing/2014/main" id="{D328DBD7-60A8-4356-B3E5-39FD33D15195}"/>
                  </a:ext>
                </a:extLst>
              </p:cNvPr>
              <p:cNvSpPr/>
              <p:nvPr/>
            </p:nvSpPr>
            <p:spPr>
              <a:xfrm flipV="1">
                <a:off x="935097" y="2045877"/>
                <a:ext cx="1368000" cy="180000"/>
              </a:xfrm>
              <a:prstGeom prst="triangle">
                <a:avLst/>
              </a:prstGeom>
              <a:solidFill>
                <a:srgbClr val="E1E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150"/>
                  </a:spcAft>
                </a:pPr>
                <a:endParaRPr lang="ko-KR" altLang="en-US" sz="825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38E0C692-7D2D-46C6-864E-27145E56E2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5098" y="1329862"/>
                <a:ext cx="324000" cy="324349"/>
              </a:xfrm>
              <a:prstGeom prst="rect">
                <a:avLst/>
              </a:prstGeom>
            </p:spPr>
          </p:pic>
          <p:pic>
            <p:nvPicPr>
              <p:cNvPr id="182" name="그림 181">
                <a:extLst>
                  <a:ext uri="{FF2B5EF4-FFF2-40B4-BE49-F238E27FC236}">
                    <a16:creationId xmlns:a16="http://schemas.microsoft.com/office/drawing/2014/main" id="{7ADF4E9D-4FEA-4E90-B3DA-BB1FBDD02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31098" y="1329862"/>
                <a:ext cx="324000" cy="324349"/>
              </a:xfrm>
              <a:prstGeom prst="rect">
                <a:avLst/>
              </a:prstGeom>
            </p:spPr>
          </p:pic>
          <p:pic>
            <p:nvPicPr>
              <p:cNvPr id="183" name="그림 182">
                <a:extLst>
                  <a:ext uri="{FF2B5EF4-FFF2-40B4-BE49-F238E27FC236}">
                    <a16:creationId xmlns:a16="http://schemas.microsoft.com/office/drawing/2014/main" id="{7FCC0031-C75A-4D51-8BF5-74C9B17CE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79097" y="1329862"/>
                <a:ext cx="324000" cy="324349"/>
              </a:xfrm>
              <a:prstGeom prst="rect">
                <a:avLst/>
              </a:prstGeom>
            </p:spPr>
          </p:pic>
          <p:pic>
            <p:nvPicPr>
              <p:cNvPr id="184" name="그림 183">
                <a:extLst>
                  <a:ext uri="{FF2B5EF4-FFF2-40B4-BE49-F238E27FC236}">
                    <a16:creationId xmlns:a16="http://schemas.microsoft.com/office/drawing/2014/main" id="{30CB38E2-376D-4EE3-98D5-A1DE2C90F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83098" y="1329862"/>
                <a:ext cx="324000" cy="324349"/>
              </a:xfrm>
              <a:prstGeom prst="rect">
                <a:avLst/>
              </a:prstGeom>
            </p:spPr>
          </p:pic>
        </p:grpSp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10112549-D8EC-42CE-8B46-B5BB8CE4406E}"/>
              </a:ext>
            </a:extLst>
          </p:cNvPr>
          <p:cNvSpPr txBox="1"/>
          <p:nvPr/>
        </p:nvSpPr>
        <p:spPr>
          <a:xfrm>
            <a:off x="6339812" y="3952514"/>
            <a:ext cx="1026000" cy="169944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프라이빗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클라우드</a:t>
            </a: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B963DEAA-E9B5-448D-95A5-E02393A8936A}"/>
              </a:ext>
            </a:extLst>
          </p:cNvPr>
          <p:cNvGrpSpPr/>
          <p:nvPr/>
        </p:nvGrpSpPr>
        <p:grpSpPr>
          <a:xfrm>
            <a:off x="5135695" y="3733979"/>
            <a:ext cx="773132" cy="243000"/>
            <a:chOff x="1378330" y="4185470"/>
            <a:chExt cx="1030843" cy="324000"/>
          </a:xfrm>
        </p:grpSpPr>
        <p:pic>
          <p:nvPicPr>
            <p:cNvPr id="188" name="그림 187">
              <a:extLst>
                <a:ext uri="{FF2B5EF4-FFF2-40B4-BE49-F238E27FC236}">
                  <a16:creationId xmlns:a16="http://schemas.microsoft.com/office/drawing/2014/main" id="{91A1D967-8249-42D9-BEA1-8BA4B0447A48}"/>
                </a:ext>
              </a:extLst>
            </p:cNvPr>
            <p:cNvPicPr>
              <a:picLocks/>
            </p:cNvPicPr>
            <p:nvPr/>
          </p:nvPicPr>
          <p:blipFill rotWithShape="1">
            <a:blip r:embed="rId13"/>
            <a:srcRect t="10708"/>
            <a:stretch/>
          </p:blipFill>
          <p:spPr>
            <a:xfrm>
              <a:off x="1378330" y="4185470"/>
              <a:ext cx="324000" cy="324000"/>
            </a:xfrm>
            <a:prstGeom prst="rect">
              <a:avLst/>
            </a:prstGeom>
          </p:spPr>
        </p:pic>
        <p:pic>
          <p:nvPicPr>
            <p:cNvPr id="189" name="그림 188">
              <a:extLst>
                <a:ext uri="{FF2B5EF4-FFF2-40B4-BE49-F238E27FC236}">
                  <a16:creationId xmlns:a16="http://schemas.microsoft.com/office/drawing/2014/main" id="{DD4BE525-8378-4346-B60E-BBBA19C5F878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85173" y="4185470"/>
              <a:ext cx="324000" cy="324000"/>
            </a:xfrm>
            <a:prstGeom prst="rect">
              <a:avLst/>
            </a:prstGeom>
          </p:spPr>
        </p:pic>
        <p:pic>
          <p:nvPicPr>
            <p:cNvPr id="190" name="그림 189">
              <a:extLst>
                <a:ext uri="{FF2B5EF4-FFF2-40B4-BE49-F238E27FC236}">
                  <a16:creationId xmlns:a16="http://schemas.microsoft.com/office/drawing/2014/main" id="{DB6E6C60-BCFF-4CC7-8012-6A33BC11BFFE}"/>
                </a:ext>
              </a:extLst>
            </p:cNvPr>
            <p:cNvPicPr>
              <a:picLocks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31752" y="4185470"/>
              <a:ext cx="324000" cy="324000"/>
            </a:xfrm>
            <a:prstGeom prst="rect">
              <a:avLst/>
            </a:prstGeom>
          </p:spPr>
        </p:pic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749A730A-FC91-4207-9AD3-46D690805C8B}"/>
              </a:ext>
            </a:extLst>
          </p:cNvPr>
          <p:cNvSpPr txBox="1"/>
          <p:nvPr/>
        </p:nvSpPr>
        <p:spPr>
          <a:xfrm>
            <a:off x="4867042" y="3952514"/>
            <a:ext cx="1310438" cy="169944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윈도우</a:t>
            </a: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리눅스</a:t>
            </a: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AIX, Solaris</a:t>
            </a:r>
            <a:endParaRPr lang="ko-KR" altLang="en-US" sz="75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B606082-B58F-422D-9D07-7144F3EBE81A}"/>
              </a:ext>
            </a:extLst>
          </p:cNvPr>
          <p:cNvGrpSpPr/>
          <p:nvPr/>
        </p:nvGrpSpPr>
        <p:grpSpPr>
          <a:xfrm>
            <a:off x="5684117" y="2062485"/>
            <a:ext cx="594000" cy="533165"/>
            <a:chOff x="7853085" y="2711001"/>
            <a:chExt cx="792000" cy="710886"/>
          </a:xfrm>
        </p:grpSpPr>
        <p:pic>
          <p:nvPicPr>
            <p:cNvPr id="191" name="Picture 2" descr="https://www.gorillatechnology.com/wp-content/uploads/2018/02/Office-365-NZ-Auckland-Christchurch-Wellington.jpg">
              <a:extLst>
                <a:ext uri="{FF2B5EF4-FFF2-40B4-BE49-F238E27FC236}">
                  <a16:creationId xmlns:a16="http://schemas.microsoft.com/office/drawing/2014/main" id="{14BB3B12-E182-4432-B94C-760E274C9A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3085" y="2711001"/>
              <a:ext cx="792000" cy="502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3A924C-893B-4BAB-B4D0-3FB5570CD2D0}"/>
                </a:ext>
              </a:extLst>
            </p:cNvPr>
            <p:cNvSpPr txBox="1"/>
            <p:nvPr/>
          </p:nvSpPr>
          <p:spPr>
            <a:xfrm>
              <a:off x="7865012" y="3164518"/>
              <a:ext cx="768147" cy="257369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SaaS</a:t>
              </a:r>
              <a:endPara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193" name="Picture 4" descr="Bildergebnis fÃ¼r IBM Cloud logo">
            <a:extLst>
              <a:ext uri="{FF2B5EF4-FFF2-40B4-BE49-F238E27FC236}">
                <a16:creationId xmlns:a16="http://schemas.microsoft.com/office/drawing/2014/main" id="{881F48A4-6364-463A-A62E-E0DF94F4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93" y="2423464"/>
            <a:ext cx="540000" cy="1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azure">
            <a:extLst>
              <a:ext uri="{FF2B5EF4-FFF2-40B4-BE49-F238E27FC236}">
                <a16:creationId xmlns:a16="http://schemas.microsoft.com/office/drawing/2014/main" id="{3E446D5C-D9A3-4250-953A-9635DE01F5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10471" r="11856" b="19186"/>
          <a:stretch/>
        </p:blipFill>
        <p:spPr bwMode="auto">
          <a:xfrm>
            <a:off x="6707562" y="2127819"/>
            <a:ext cx="540000" cy="26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aws">
            <a:extLst>
              <a:ext uri="{FF2B5EF4-FFF2-40B4-BE49-F238E27FC236}">
                <a16:creationId xmlns:a16="http://schemas.microsoft.com/office/drawing/2014/main" id="{B76D1EF1-A5E1-4210-BAE3-E79C2DC21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18054" r="19892" b="15503"/>
          <a:stretch/>
        </p:blipFill>
        <p:spPr bwMode="auto">
          <a:xfrm>
            <a:off x="7274941" y="2144890"/>
            <a:ext cx="378000" cy="2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5164AB1C-5568-4942-BC92-78698B3A9D74}"/>
              </a:ext>
            </a:extLst>
          </p:cNvPr>
          <p:cNvSpPr/>
          <p:nvPr/>
        </p:nvSpPr>
        <p:spPr>
          <a:xfrm>
            <a:off x="6726641" y="2062485"/>
            <a:ext cx="1685909" cy="1024438"/>
          </a:xfrm>
          <a:prstGeom prst="roundRect">
            <a:avLst>
              <a:gd name="adj" fmla="val 4991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A79ABEF7-D5EE-4372-AF42-D9AA239FBEFC}"/>
              </a:ext>
            </a:extLst>
          </p:cNvPr>
          <p:cNvGrpSpPr/>
          <p:nvPr/>
        </p:nvGrpSpPr>
        <p:grpSpPr>
          <a:xfrm>
            <a:off x="6791802" y="2689035"/>
            <a:ext cx="660252" cy="216233"/>
            <a:chOff x="1060391" y="4485025"/>
            <a:chExt cx="880336" cy="288310"/>
          </a:xfrm>
        </p:grpSpPr>
        <p:pic>
          <p:nvPicPr>
            <p:cNvPr id="221" name="그림 220">
              <a:extLst>
                <a:ext uri="{FF2B5EF4-FFF2-40B4-BE49-F238E27FC236}">
                  <a16:creationId xmlns:a16="http://schemas.microsoft.com/office/drawing/2014/main" id="{6AC40F21-DEFE-4D4B-8C92-A326642CF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0391" y="4485025"/>
              <a:ext cx="288000" cy="288310"/>
            </a:xfrm>
            <a:prstGeom prst="rect">
              <a:avLst/>
            </a:prstGeom>
          </p:spPr>
        </p:pic>
        <p:pic>
          <p:nvPicPr>
            <p:cNvPr id="222" name="그림 221">
              <a:extLst>
                <a:ext uri="{FF2B5EF4-FFF2-40B4-BE49-F238E27FC236}">
                  <a16:creationId xmlns:a16="http://schemas.microsoft.com/office/drawing/2014/main" id="{3E324FC6-1AE8-47C3-9A9B-DE8FFF2FC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356559" y="4485025"/>
              <a:ext cx="288000" cy="288310"/>
            </a:xfrm>
            <a:prstGeom prst="rect">
              <a:avLst/>
            </a:prstGeom>
          </p:spPr>
        </p:pic>
        <p:pic>
          <p:nvPicPr>
            <p:cNvPr id="223" name="그림 222">
              <a:extLst>
                <a:ext uri="{FF2B5EF4-FFF2-40B4-BE49-F238E27FC236}">
                  <a16:creationId xmlns:a16="http://schemas.microsoft.com/office/drawing/2014/main" id="{5C664A62-F53D-49AA-929F-5EF7D955B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52727" y="4485025"/>
              <a:ext cx="288000" cy="288310"/>
            </a:xfrm>
            <a:prstGeom prst="rect">
              <a:avLst/>
            </a:prstGeom>
          </p:spPr>
        </p:pic>
      </p:grpSp>
      <p:sp>
        <p:nvSpPr>
          <p:cNvPr id="220" name="TextBox 219">
            <a:extLst>
              <a:ext uri="{FF2B5EF4-FFF2-40B4-BE49-F238E27FC236}">
                <a16:creationId xmlns:a16="http://schemas.microsoft.com/office/drawing/2014/main" id="{A36DFF31-DA07-498E-A3D5-6910D9412233}"/>
              </a:ext>
            </a:extLst>
          </p:cNvPr>
          <p:cNvSpPr txBox="1"/>
          <p:nvPr/>
        </p:nvSpPr>
        <p:spPr>
          <a:xfrm>
            <a:off x="6704103" y="2889599"/>
            <a:ext cx="835652" cy="169944"/>
          </a:xfrm>
          <a:prstGeom prst="rect">
            <a:avLst/>
          </a:prstGeom>
          <a:noFill/>
        </p:spPr>
        <p:txBody>
          <a:bodyPr wrap="square" lIns="27000" tIns="27000" rIns="27000" bIns="27000" rtlCol="0" anchor="t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Cloud VMs</a:t>
            </a: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id="{DAB7DF60-15EB-40E2-8BF9-8AF9A700960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759593" y="2096699"/>
            <a:ext cx="540000" cy="343508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87DE05E6-AC99-4205-BEE3-37D67E89691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04" y="4367134"/>
            <a:ext cx="405000" cy="22815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877619C2-2DFE-4396-8F48-F5C320C5C70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97" y="4215061"/>
            <a:ext cx="405000" cy="172388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F658C63A-EA5D-4BFD-BE53-7C0C7DDEDDA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04" y="4250150"/>
            <a:ext cx="405000" cy="102211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F7BF0EF1-7158-43F8-B754-E77995033F0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418" y="4256869"/>
            <a:ext cx="405000" cy="88772"/>
          </a:xfrm>
          <a:prstGeom prst="rect">
            <a:avLst/>
          </a:prstGeom>
        </p:spPr>
      </p:pic>
      <p:pic>
        <p:nvPicPr>
          <p:cNvPr id="265" name="그림 264">
            <a:extLst>
              <a:ext uri="{FF2B5EF4-FFF2-40B4-BE49-F238E27FC236}">
                <a16:creationId xmlns:a16="http://schemas.microsoft.com/office/drawing/2014/main" id="{623C288E-FC6A-441C-8689-D62FF9F4A118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87" y="4423041"/>
            <a:ext cx="405000" cy="116336"/>
          </a:xfrm>
          <a:prstGeom prst="rect">
            <a:avLst/>
          </a:prstGeom>
        </p:spPr>
      </p:pic>
      <p:pic>
        <p:nvPicPr>
          <p:cNvPr id="266" name="그림 265">
            <a:extLst>
              <a:ext uri="{FF2B5EF4-FFF2-40B4-BE49-F238E27FC236}">
                <a16:creationId xmlns:a16="http://schemas.microsoft.com/office/drawing/2014/main" id="{81809489-4D33-4113-B57D-5DC32B40A729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575" y="4236904"/>
            <a:ext cx="405000" cy="128702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:a16="http://schemas.microsoft.com/office/drawing/2014/main" id="{8386C434-842D-4240-B946-A0663BF4F397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32" y="4406902"/>
            <a:ext cx="405000" cy="148613"/>
          </a:xfrm>
          <a:prstGeom prst="rect">
            <a:avLst/>
          </a:prstGeom>
        </p:spPr>
      </p:pic>
      <p:pic>
        <p:nvPicPr>
          <p:cNvPr id="268" name="그림 267">
            <a:extLst>
              <a:ext uri="{FF2B5EF4-FFF2-40B4-BE49-F238E27FC236}">
                <a16:creationId xmlns:a16="http://schemas.microsoft.com/office/drawing/2014/main" id="{F639CA29-BC27-45DB-B0F2-25FCCF4970D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796" y="4376415"/>
            <a:ext cx="405000" cy="209588"/>
          </a:xfrm>
          <a:prstGeom prst="rect">
            <a:avLst/>
          </a:prstGeom>
        </p:spPr>
      </p:pic>
      <p:pic>
        <p:nvPicPr>
          <p:cNvPr id="270" name="Picture 4" descr="Image result for nutanix">
            <a:extLst>
              <a:ext uri="{FF2B5EF4-FFF2-40B4-BE49-F238E27FC236}">
                <a16:creationId xmlns:a16="http://schemas.microsoft.com/office/drawing/2014/main" id="{ACBC5366-CDA4-41BE-A790-26C54F85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83" y="4268138"/>
            <a:ext cx="540000" cy="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6" descr="Image result for openstack logo">
            <a:extLst>
              <a:ext uri="{FF2B5EF4-FFF2-40B4-BE49-F238E27FC236}">
                <a16:creationId xmlns:a16="http://schemas.microsoft.com/office/drawing/2014/main" id="{D8C49CEB-C197-406D-8AD8-430E8A1E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261" y="4253161"/>
            <a:ext cx="540000" cy="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8" descr="Image result for hyper-v logo">
            <a:extLst>
              <a:ext uri="{FF2B5EF4-FFF2-40B4-BE49-F238E27FC236}">
                <a16:creationId xmlns:a16="http://schemas.microsoft.com/office/drawing/2014/main" id="{4D76CD1E-31A4-42E7-BE39-1514980B9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0950" y="4412359"/>
            <a:ext cx="540000" cy="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3" name="Picture 10" descr="Image result for system center logo">
            <a:extLst>
              <a:ext uri="{FF2B5EF4-FFF2-40B4-BE49-F238E27FC236}">
                <a16:creationId xmlns:a16="http://schemas.microsoft.com/office/drawing/2014/main" id="{BB0E4E26-38F6-4C88-BB81-65E7B37D6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340" y="4235555"/>
            <a:ext cx="540000" cy="1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4" name="Picture 12" descr="Image result for openflow logo">
            <a:extLst>
              <a:ext uri="{FF2B5EF4-FFF2-40B4-BE49-F238E27FC236}">
                <a16:creationId xmlns:a16="http://schemas.microsoft.com/office/drawing/2014/main" id="{FD035012-6C13-4087-89BC-AF090F687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178" y="4370228"/>
            <a:ext cx="540000" cy="22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softnas">
            <a:extLst>
              <a:ext uri="{FF2B5EF4-FFF2-40B4-BE49-F238E27FC236}">
                <a16:creationId xmlns:a16="http://schemas.microsoft.com/office/drawing/2014/main" id="{FDE32A81-3110-4A79-B5E9-F02B7249C1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 b="27103"/>
          <a:stretch/>
        </p:blipFill>
        <p:spPr bwMode="auto">
          <a:xfrm>
            <a:off x="6419642" y="4421892"/>
            <a:ext cx="540000" cy="11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6EF961A-BAE4-46BF-AB8C-A105D78C1D23}"/>
              </a:ext>
            </a:extLst>
          </p:cNvPr>
          <p:cNvSpPr txBox="1"/>
          <p:nvPr/>
        </p:nvSpPr>
        <p:spPr>
          <a:xfrm>
            <a:off x="7494256" y="3132766"/>
            <a:ext cx="1026000" cy="169944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7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퍼블릭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클라우드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89B2AB-64C6-497F-B805-E5D04924069E}"/>
              </a:ext>
            </a:extLst>
          </p:cNvPr>
          <p:cNvGrpSpPr/>
          <p:nvPr/>
        </p:nvGrpSpPr>
        <p:grpSpPr>
          <a:xfrm>
            <a:off x="7773242" y="2625550"/>
            <a:ext cx="545439" cy="306983"/>
            <a:chOff x="10364322" y="3145119"/>
            <a:chExt cx="727252" cy="409311"/>
          </a:xfrm>
        </p:grpSpPr>
        <p:pic>
          <p:nvPicPr>
            <p:cNvPr id="10" name="Picture 2" descr="Image result for aws s3 logo">
              <a:extLst>
                <a:ext uri="{FF2B5EF4-FFF2-40B4-BE49-F238E27FC236}">
                  <a16:creationId xmlns:a16="http://schemas.microsoft.com/office/drawing/2014/main" id="{BA06003D-6695-446E-8BB4-D038D2F28D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78" t="19422" r="28455" b="16693"/>
            <a:stretch/>
          </p:blipFill>
          <p:spPr bwMode="auto">
            <a:xfrm>
              <a:off x="10731574" y="3155037"/>
              <a:ext cx="360000" cy="389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amazon-glacier-logo.png">
              <a:extLst>
                <a:ext uri="{FF2B5EF4-FFF2-40B4-BE49-F238E27FC236}">
                  <a16:creationId xmlns:a16="http://schemas.microsoft.com/office/drawing/2014/main" id="{5A3A74D2-DD04-4415-AE9C-F45862A197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81" r="18729"/>
            <a:stretch/>
          </p:blipFill>
          <p:spPr bwMode="auto">
            <a:xfrm>
              <a:off x="10364322" y="3145119"/>
              <a:ext cx="360000" cy="409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443C391-B2AE-49AE-90D0-223A3881062A}"/>
              </a:ext>
            </a:extLst>
          </p:cNvPr>
          <p:cNvSpPr txBox="1"/>
          <p:nvPr/>
        </p:nvSpPr>
        <p:spPr>
          <a:xfrm>
            <a:off x="7604392" y="2889599"/>
            <a:ext cx="835652" cy="169944"/>
          </a:xfrm>
          <a:prstGeom prst="rect">
            <a:avLst/>
          </a:prstGeom>
          <a:noFill/>
        </p:spPr>
        <p:txBody>
          <a:bodyPr wrap="square" lIns="27000" tIns="27000" rIns="27000" bIns="27000" rtlCol="0" anchor="t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Cloud Storage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0DA054-1FCC-4986-B701-A7CA467BBD16}"/>
              </a:ext>
            </a:extLst>
          </p:cNvPr>
          <p:cNvSpPr/>
          <p:nvPr/>
        </p:nvSpPr>
        <p:spPr>
          <a:xfrm>
            <a:off x="3723220" y="1280119"/>
            <a:ext cx="1697561" cy="375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하이브리드 클라우드 시대</a:t>
            </a:r>
            <a:endParaRPr lang="ko-KR" altLang="en-US" sz="1050" b="1" baseline="300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Picture 2" descr="Image result for arrow icon green">
            <a:extLst>
              <a:ext uri="{FF2B5EF4-FFF2-40B4-BE49-F238E27FC236}">
                <a16:creationId xmlns:a16="http://schemas.microsoft.com/office/drawing/2014/main" id="{24ECCE27-35CC-48E6-86A0-17D5453D0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26" y="2758932"/>
            <a:ext cx="1350000" cy="102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20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3436501-4CCC-49D4-A28E-CDB58894F833}"/>
              </a:ext>
            </a:extLst>
          </p:cNvPr>
          <p:cNvGrpSpPr/>
          <p:nvPr/>
        </p:nvGrpSpPr>
        <p:grpSpPr>
          <a:xfrm>
            <a:off x="285498" y="1809000"/>
            <a:ext cx="2700000" cy="2950001"/>
            <a:chOff x="966165" y="2386887"/>
            <a:chExt cx="3600000" cy="393333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800B716-DAEF-4BBF-92DD-978A8B7D9773}"/>
                </a:ext>
              </a:extLst>
            </p:cNvPr>
            <p:cNvSpPr/>
            <p:nvPr/>
          </p:nvSpPr>
          <p:spPr>
            <a:xfrm>
              <a:off x="1063064" y="2497667"/>
              <a:ext cx="3503100" cy="3820333"/>
            </a:xfrm>
            <a:prstGeom prst="rect">
              <a:avLst/>
            </a:prstGeom>
            <a:solidFill>
              <a:srgbClr val="00B33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50"/>
                </a:spcAft>
              </a:pPr>
              <a:endParaRPr lang="ko-KR" altLang="en-US" sz="825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5900F3-9214-4209-A343-855C0F314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165" y="2386887"/>
              <a:ext cx="3600000" cy="393333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C69BA9E8-578B-467D-BF86-CDA93C39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가시성 확보의 어려움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83B317-C9DA-4D9D-B7AC-60AA5D9016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하지만 이러한 멀티 클라우드 모델은 가시성 관점에서 복잡성을 크게 증가시키는 이면이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D7EE04A-AE8B-43B9-8986-F52FA5890F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A87643-BB98-4B9F-B566-C3AE953162FB}"/>
              </a:ext>
            </a:extLst>
          </p:cNvPr>
          <p:cNvSpPr/>
          <p:nvPr/>
        </p:nvSpPr>
        <p:spPr>
          <a:xfrm>
            <a:off x="5686002" y="1469867"/>
            <a:ext cx="1620000" cy="3002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복잡성의 증가 ↑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EC2AD4-E364-4173-B8A7-079EAADC681A}"/>
              </a:ext>
            </a:extLst>
          </p:cNvPr>
          <p:cNvSpPr/>
          <p:nvPr/>
        </p:nvSpPr>
        <p:spPr>
          <a:xfrm>
            <a:off x="881648" y="1413266"/>
            <a:ext cx="1620000" cy="30026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관리포인트의 증가 ↑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59D8EA-52C0-4D00-A136-D7391017DAD0}"/>
              </a:ext>
            </a:extLst>
          </p:cNvPr>
          <p:cNvSpPr/>
          <p:nvPr/>
        </p:nvSpPr>
        <p:spPr>
          <a:xfrm>
            <a:off x="377224" y="2369796"/>
            <a:ext cx="2520203" cy="193527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latinLnBrk="1">
              <a:lnSpc>
                <a:spcPct val="150000"/>
              </a:lnSpc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관리범위에 있는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HW/SW 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항목의 개수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수백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X</a:t>
            </a:r>
          </a:p>
          <a:p>
            <a:pPr algn="ctr" latinLnBrk="1">
              <a:lnSpc>
                <a:spcPct val="150000"/>
              </a:lnSpc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각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SW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의 설정관련 옵션 개수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수천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X</a:t>
            </a:r>
          </a:p>
          <a:p>
            <a:pPr algn="ctr" latinLnBrk="1">
              <a:lnSpc>
                <a:spcPct val="150000"/>
              </a:lnSpc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옵션값이 다른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SW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에 미치는 영향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수백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X</a:t>
            </a:r>
          </a:p>
          <a:p>
            <a:pPr algn="ctr" latinLnBrk="1">
              <a:lnSpc>
                <a:spcPct val="150000"/>
              </a:lnSpc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운영상 일상적으로 발생하는 변수 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수백</a:t>
            </a:r>
            <a:r>
              <a:rPr lang="en-US" altLang="ko-KR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algn="ctr" latinLnBrk="1">
              <a:lnSpc>
                <a:spcPct val="150000"/>
              </a:lnSpc>
            </a:pPr>
            <a:r>
              <a:rPr lang="en-US" altLang="ko-KR" sz="9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= </a:t>
            </a:r>
          </a:p>
          <a:p>
            <a:pPr algn="ctr" latinLnBrk="1">
              <a:lnSpc>
                <a:spcPct val="150000"/>
              </a:lnSpc>
            </a:pPr>
            <a:r>
              <a:rPr lang="ko-KR" altLang="en-US" sz="900" b="1" dirty="0">
                <a:solidFill>
                  <a:srgbClr val="0070C0"/>
                </a:solidFill>
                <a:latin typeface="맑은 고딕" panose="020F0502020204030204"/>
                <a:ea typeface="맑은 고딕" panose="020B0503020000020004" pitchFamily="50" charset="-127"/>
              </a:rPr>
              <a:t>사람의 머리로 불가능에 가까운 관리포인트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CFE0DB40-26E5-4748-A77D-70858837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502" y="2220479"/>
            <a:ext cx="2025000" cy="141051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04C13AE-D4BF-43BC-AE33-230E9ACB07B1}"/>
              </a:ext>
            </a:extLst>
          </p:cNvPr>
          <p:cNvCxnSpPr/>
          <p:nvPr/>
        </p:nvCxnSpPr>
        <p:spPr>
          <a:xfrm>
            <a:off x="4629150" y="2006600"/>
            <a:ext cx="0" cy="2667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932A7F-EB4C-42A4-A890-8B1DED357E78}"/>
              </a:ext>
            </a:extLst>
          </p:cNvPr>
          <p:cNvSpPr txBox="1"/>
          <p:nvPr/>
        </p:nvSpPr>
        <p:spPr>
          <a:xfrm>
            <a:off x="5003231" y="3789284"/>
            <a:ext cx="3442270" cy="884370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marL="128588" indent="-128588">
              <a:lnSpc>
                <a:spcPct val="150000"/>
              </a:lnSpc>
              <a:spcAft>
                <a:spcPts val="15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한쪽에서는 전혀 문제없는 설정변경이 다른 소프트웨어에게는 심각한 문제를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야기할수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있는 구조</a:t>
            </a:r>
            <a:endParaRPr lang="en-US" altLang="ko-KR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28588" indent="-128588">
              <a:lnSpc>
                <a:spcPct val="150000"/>
              </a:lnSpc>
              <a:spcAft>
                <a:spcPts val="150"/>
              </a:spcAft>
              <a:buFont typeface="Wingdings" panose="05000000000000000000" pitchFamily="2" charset="2"/>
              <a:buChar char="§"/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어떤 변화나 이벤트가 전체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멀티클라우드에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미치는 영향과 심각성을 이해하고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판단해야함</a:t>
            </a:r>
            <a:endParaRPr lang="ko-KR" altLang="en-US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D30B9B-8901-4BD1-B2F2-80716DB05E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03" y="2343600"/>
            <a:ext cx="405000" cy="2281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E7DF44-D234-45C1-AB16-67FA28D482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30" y="2677495"/>
            <a:ext cx="405000" cy="1723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A4CCD41-DD36-48D4-AC4E-ECC9D70579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03" y="2226616"/>
            <a:ext cx="405000" cy="1022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B3390A-3A96-4ABD-B3A1-8914B69ACAD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51" y="2719303"/>
            <a:ext cx="405000" cy="8877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2C27BA-3A95-4E09-8F6B-11FC58BE567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620" y="2885476"/>
            <a:ext cx="405000" cy="11633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518E93-5ADB-41E7-80E8-AD5578667DF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07" y="2699339"/>
            <a:ext cx="405000" cy="1287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A4BDF4-08D2-4914-A625-508762970DE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65" y="2869337"/>
            <a:ext cx="405000" cy="1486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F7F7BC5-DA94-496F-8C34-5F29FED3877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95" y="2352881"/>
            <a:ext cx="405000" cy="209588"/>
          </a:xfrm>
          <a:prstGeom prst="rect">
            <a:avLst/>
          </a:prstGeom>
        </p:spPr>
      </p:pic>
      <p:pic>
        <p:nvPicPr>
          <p:cNvPr id="23" name="Picture 4" descr="Image result for nutanix">
            <a:extLst>
              <a:ext uri="{FF2B5EF4-FFF2-40B4-BE49-F238E27FC236}">
                <a16:creationId xmlns:a16="http://schemas.microsoft.com/office/drawing/2014/main" id="{EBD5BAA4-EE47-44CC-9A09-316DE03B5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81" y="2244604"/>
            <a:ext cx="540000" cy="6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Image result for openstack logo">
            <a:extLst>
              <a:ext uri="{FF2B5EF4-FFF2-40B4-BE49-F238E27FC236}">
                <a16:creationId xmlns:a16="http://schemas.microsoft.com/office/drawing/2014/main" id="{9DFFB032-133A-4DE8-AC47-BC72C494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707" y="3164413"/>
            <a:ext cx="540000" cy="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Image result for hyper-v logo">
            <a:extLst>
              <a:ext uri="{FF2B5EF4-FFF2-40B4-BE49-F238E27FC236}">
                <a16:creationId xmlns:a16="http://schemas.microsoft.com/office/drawing/2014/main" id="{AB3DA0C9-D7A9-474B-9C34-75641BD2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849" y="2388825"/>
            <a:ext cx="540000" cy="13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Image result for system center logo">
            <a:extLst>
              <a:ext uri="{FF2B5EF4-FFF2-40B4-BE49-F238E27FC236}">
                <a16:creationId xmlns:a16="http://schemas.microsoft.com/office/drawing/2014/main" id="{51EA2C37-C911-4441-B1E6-26DFD6F0F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701" y="3129200"/>
            <a:ext cx="540000" cy="13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Image result for openflow logo">
            <a:extLst>
              <a:ext uri="{FF2B5EF4-FFF2-40B4-BE49-F238E27FC236}">
                <a16:creationId xmlns:a16="http://schemas.microsoft.com/office/drawing/2014/main" id="{06323D85-E4B6-4000-AE5B-4F20A313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311" y="2832663"/>
            <a:ext cx="540000" cy="22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Image result for softnas">
            <a:extLst>
              <a:ext uri="{FF2B5EF4-FFF2-40B4-BE49-F238E27FC236}">
                <a16:creationId xmlns:a16="http://schemas.microsoft.com/office/drawing/2014/main" id="{9A6B87A3-BB2C-48A6-9AEE-F8C82AC09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58" b="27103"/>
          <a:stretch/>
        </p:blipFill>
        <p:spPr bwMode="auto">
          <a:xfrm>
            <a:off x="3098003" y="3315537"/>
            <a:ext cx="540000" cy="11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centos logo">
            <a:extLst>
              <a:ext uri="{FF2B5EF4-FFF2-40B4-BE49-F238E27FC236}">
                <a16:creationId xmlns:a16="http://schemas.microsoft.com/office/drawing/2014/main" id="{835E1110-FAD6-40EA-AA0E-22915532A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278" y="3264075"/>
            <a:ext cx="405000" cy="21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ebian">
            <a:extLst>
              <a:ext uri="{FF2B5EF4-FFF2-40B4-BE49-F238E27FC236}">
                <a16:creationId xmlns:a16="http://schemas.microsoft.com/office/drawing/2014/main" id="{D3E9E949-00A0-4173-85A5-0BD4232D0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594" y="3482552"/>
            <a:ext cx="405000" cy="24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ebian suse">
            <a:extLst>
              <a:ext uri="{FF2B5EF4-FFF2-40B4-BE49-F238E27FC236}">
                <a16:creationId xmlns:a16="http://schemas.microsoft.com/office/drawing/2014/main" id="{20CA267B-1847-4DA4-86FA-2A0EC439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002" y="3199625"/>
            <a:ext cx="270000" cy="16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s://www.gorillatechnology.com/wp-content/uploads/2018/02/Office-365-NZ-Auckland-Christchurch-Wellington.jpg">
            <a:extLst>
              <a:ext uri="{FF2B5EF4-FFF2-40B4-BE49-F238E27FC236}">
                <a16:creationId xmlns:a16="http://schemas.microsoft.com/office/drawing/2014/main" id="{92E13BB2-8284-499E-ADE7-87993BA0B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773" y="3764424"/>
            <a:ext cx="405000" cy="25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Bildergebnis fÃ¼r IBM Cloud logo">
            <a:extLst>
              <a:ext uri="{FF2B5EF4-FFF2-40B4-BE49-F238E27FC236}">
                <a16:creationId xmlns:a16="http://schemas.microsoft.com/office/drawing/2014/main" id="{87FB2152-5073-4C62-8EB2-7416BCF75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566" y="3528972"/>
            <a:ext cx="540000" cy="1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Image result for azure">
            <a:extLst>
              <a:ext uri="{FF2B5EF4-FFF2-40B4-BE49-F238E27FC236}">
                <a16:creationId xmlns:a16="http://schemas.microsoft.com/office/drawing/2014/main" id="{507FBEAA-ED52-42A3-A4C9-37A46B655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10471" r="11856" b="19186"/>
          <a:stretch/>
        </p:blipFill>
        <p:spPr bwMode="auto">
          <a:xfrm>
            <a:off x="3045683" y="3735239"/>
            <a:ext cx="540000" cy="26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aws">
            <a:extLst>
              <a:ext uri="{FF2B5EF4-FFF2-40B4-BE49-F238E27FC236}">
                <a16:creationId xmlns:a16="http://schemas.microsoft.com/office/drawing/2014/main" id="{816B268C-B1E7-4D73-8440-510D728EDC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6" t="18054" r="19892" b="15503"/>
          <a:stretch/>
        </p:blipFill>
        <p:spPr bwMode="auto">
          <a:xfrm>
            <a:off x="3613061" y="3752310"/>
            <a:ext cx="378000" cy="24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4BC81EDB-6C5A-4CBA-87E4-94C094FC4C1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153773" y="3450674"/>
            <a:ext cx="405000" cy="25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75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DC14B3-9600-4DC3-99CC-90AE5B25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수작업의 한계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0CFFF9-EF49-416F-83B1-164630CA72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수작업을 기초로 하는 레거시 방식의 모니터링은 고도화된 오늘의 멀티클라우드 인프라에서는 한계가 나타나고 있으며 사회적인 변화도 인프라 모니터링을 쉽지 않게 만들고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E2AD45F-695B-4234-B081-9C04B2A426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FCB015-0B31-46B6-B0B0-3F209879CFDA}"/>
              </a:ext>
            </a:extLst>
          </p:cNvPr>
          <p:cNvCxnSpPr/>
          <p:nvPr/>
        </p:nvCxnSpPr>
        <p:spPr>
          <a:xfrm>
            <a:off x="1849582" y="2671919"/>
            <a:ext cx="4869873" cy="0"/>
          </a:xfrm>
          <a:prstGeom prst="line">
            <a:avLst/>
          </a:prstGeom>
          <a:ln w="28575">
            <a:solidFill>
              <a:srgbClr val="7E8B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039314-6C88-4C83-91D5-742BA6322375}"/>
              </a:ext>
            </a:extLst>
          </p:cNvPr>
          <p:cNvCxnSpPr/>
          <p:nvPr/>
        </p:nvCxnSpPr>
        <p:spPr>
          <a:xfrm>
            <a:off x="4267200" y="2671920"/>
            <a:ext cx="0" cy="422563"/>
          </a:xfrm>
          <a:prstGeom prst="straightConnector1">
            <a:avLst/>
          </a:prstGeom>
          <a:ln w="28575">
            <a:solidFill>
              <a:srgbClr val="7E8B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s://libraryeresources.files.wordpress.com/2011/08/systemupgrade.jpg">
            <a:extLst>
              <a:ext uri="{FF2B5EF4-FFF2-40B4-BE49-F238E27FC236}">
                <a16:creationId xmlns:a16="http://schemas.microsoft.com/office/drawing/2014/main" id="{7671CD1E-4A89-44EC-BF4B-C6B77FD35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0" b="3935"/>
          <a:stretch/>
        </p:blipFill>
        <p:spPr bwMode="auto">
          <a:xfrm>
            <a:off x="2917200" y="3196937"/>
            <a:ext cx="2700000" cy="180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6453391E-4828-4821-B061-F6D49D2F8BA1}"/>
              </a:ext>
            </a:extLst>
          </p:cNvPr>
          <p:cNvSpPr/>
          <p:nvPr/>
        </p:nvSpPr>
        <p:spPr>
          <a:xfrm>
            <a:off x="4469700" y="3118031"/>
            <a:ext cx="540000" cy="540000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4050" b="1" dirty="0">
                <a:solidFill>
                  <a:srgbClr val="C00000"/>
                </a:solidFill>
                <a:latin typeface="맑은 고딕" panose="020F0502020204030204"/>
                <a:ea typeface="맑은 고딕" panose="020B0503020000020004" pitchFamily="50" charset="-127"/>
              </a:rPr>
              <a:t>!</a:t>
            </a:r>
            <a:endParaRPr lang="ko-KR" altLang="en-US" sz="4050" b="1" dirty="0" err="1">
              <a:solidFill>
                <a:srgbClr val="C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EB31EC0-D943-4D7C-9DBA-648250C009EC}"/>
              </a:ext>
            </a:extLst>
          </p:cNvPr>
          <p:cNvSpPr/>
          <p:nvPr/>
        </p:nvSpPr>
        <p:spPr>
          <a:xfrm>
            <a:off x="2292287" y="1351888"/>
            <a:ext cx="1215000" cy="1215000"/>
          </a:xfrm>
          <a:prstGeom prst="ellipse">
            <a:avLst/>
          </a:prstGeom>
          <a:solidFill>
            <a:schemeClr val="bg1"/>
          </a:solidFill>
          <a:ln w="76200" cmpd="thinThick"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광범위</a:t>
            </a:r>
            <a:endParaRPr lang="en-US" altLang="ko-KR" sz="105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관리포인트</a:t>
            </a:r>
            <a:endParaRPr lang="en-US" altLang="ko-KR" sz="105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70DFADF-791D-4D52-B3D1-C2A66E17A9E3}"/>
              </a:ext>
            </a:extLst>
          </p:cNvPr>
          <p:cNvSpPr/>
          <p:nvPr/>
        </p:nvSpPr>
        <p:spPr>
          <a:xfrm>
            <a:off x="3964249" y="1351888"/>
            <a:ext cx="1215000" cy="1215000"/>
          </a:xfrm>
          <a:prstGeom prst="ellipse">
            <a:avLst/>
          </a:prstGeom>
          <a:solidFill>
            <a:schemeClr val="bg1"/>
          </a:solidFill>
          <a:ln w="76200" cmpd="thinThick"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수작업으로 인한 인재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오류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00575B8-F88B-4249-B165-F511CE90D5C6}"/>
              </a:ext>
            </a:extLst>
          </p:cNvPr>
          <p:cNvSpPr/>
          <p:nvPr/>
        </p:nvSpPr>
        <p:spPr>
          <a:xfrm>
            <a:off x="5636211" y="1351888"/>
            <a:ext cx="1215000" cy="1215000"/>
          </a:xfrm>
          <a:prstGeom prst="ellipse">
            <a:avLst/>
          </a:prstGeom>
          <a:solidFill>
            <a:schemeClr val="bg1"/>
          </a:solidFill>
          <a:ln w="76200" cmpd="thinThick"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베스트 </a:t>
            </a:r>
            <a:r>
              <a:rPr lang="ko-KR" altLang="en-US" sz="105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프랙티스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기준 부재</a:t>
            </a:r>
            <a:endParaRPr lang="ko-KR" altLang="en-US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C2C128-B507-4326-AF7B-9A76B15F460A}"/>
              </a:ext>
            </a:extLst>
          </p:cNvPr>
          <p:cNvSpPr txBox="1"/>
          <p:nvPr/>
        </p:nvSpPr>
        <p:spPr>
          <a:xfrm>
            <a:off x="2545080" y="3519976"/>
            <a:ext cx="1317120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1800" b="1" dirty="0">
                <a:solidFill>
                  <a:srgbClr val="4472C4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서비스 다운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18790D-4F19-4095-BBAF-706137F01612}"/>
              </a:ext>
            </a:extLst>
          </p:cNvPr>
          <p:cNvSpPr txBox="1"/>
          <p:nvPr/>
        </p:nvSpPr>
        <p:spPr>
          <a:xfrm>
            <a:off x="5009700" y="3519531"/>
            <a:ext cx="1348050" cy="608525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1800" b="1" dirty="0">
                <a:solidFill>
                  <a:srgbClr val="4472C4">
                    <a:lumMod val="75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프로젝트 장기화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CFA8628-FB31-433E-8D89-5DE8C3D390C4}"/>
              </a:ext>
            </a:extLst>
          </p:cNvPr>
          <p:cNvSpPr/>
          <p:nvPr/>
        </p:nvSpPr>
        <p:spPr>
          <a:xfrm>
            <a:off x="620324" y="1351888"/>
            <a:ext cx="1215000" cy="1215000"/>
          </a:xfrm>
          <a:prstGeom prst="ellipse">
            <a:avLst/>
          </a:prstGeom>
          <a:solidFill>
            <a:schemeClr val="bg1"/>
          </a:solidFill>
          <a:ln w="76200" cmpd="thinThick"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인력절감과 주 단위 근무시간제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CE0B5FF-3C1E-48BA-AE15-12D79DBFA270}"/>
              </a:ext>
            </a:extLst>
          </p:cNvPr>
          <p:cNvSpPr/>
          <p:nvPr/>
        </p:nvSpPr>
        <p:spPr>
          <a:xfrm>
            <a:off x="7308173" y="1351888"/>
            <a:ext cx="1215000" cy="1215000"/>
          </a:xfrm>
          <a:prstGeom prst="ellipse">
            <a:avLst/>
          </a:prstGeom>
          <a:solidFill>
            <a:schemeClr val="bg1"/>
          </a:solidFill>
          <a:ln w="76200" cmpd="thinThick"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다양한 클라우드 정보수집의 어려움</a:t>
            </a:r>
          </a:p>
        </p:txBody>
      </p:sp>
    </p:spTree>
    <p:extLst>
      <p:ext uri="{BB962C8B-B14F-4D97-AF65-F5344CB8AC3E}">
        <p14:creationId xmlns:p14="http://schemas.microsoft.com/office/powerpoint/2010/main" val="3478157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5F225FB-A8E0-465B-9CA7-9CC6901D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장애의 주 원인은 수작업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FC77E6-AEA3-44BD-B6C3-BC12285D09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하드웨어의 발달로 하드웨어 장애는 줄었지만 광범위한 관리포인트를 사람이 수작업으로 관리하다보니 사람에 의한 실수</a:t>
            </a:r>
            <a:r>
              <a:rPr lang="en-US" altLang="ko-KR"/>
              <a:t>, </a:t>
            </a:r>
            <a:r>
              <a:rPr lang="ko-KR" altLang="en-US"/>
              <a:t>간과</a:t>
            </a:r>
            <a:r>
              <a:rPr lang="en-US" altLang="ko-KR"/>
              <a:t>, </a:t>
            </a:r>
            <a:r>
              <a:rPr lang="ko-KR" altLang="en-US"/>
              <a:t>이해부족</a:t>
            </a:r>
            <a:r>
              <a:rPr lang="en-US" altLang="ko-KR"/>
              <a:t>, </a:t>
            </a:r>
            <a:r>
              <a:rPr lang="ko-KR" altLang="en-US"/>
              <a:t>오타</a:t>
            </a:r>
            <a:r>
              <a:rPr lang="en-US" altLang="ko-KR"/>
              <a:t>, </a:t>
            </a:r>
            <a:r>
              <a:rPr lang="ko-KR" altLang="en-US"/>
              <a:t>늦장 대응</a:t>
            </a:r>
            <a:r>
              <a:rPr lang="en-US" altLang="ko-KR"/>
              <a:t>, </a:t>
            </a:r>
            <a:r>
              <a:rPr lang="ko-KR" altLang="en-US"/>
              <a:t>판단미스 등으로 인한 요소가 오늘날에는 장애의 가장 큰 원인이 되었습니다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EB14A03-F98C-438C-BC1D-B0C3F2D3E6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/>
              <a:t>카네기멜론 대학</a:t>
            </a:r>
            <a:r>
              <a:rPr lang="en-US" altLang="ko-KR"/>
              <a:t>, </a:t>
            </a:r>
            <a:r>
              <a:rPr lang="en-US" altLang="ko-KR">
                <a:hlinkClick r:id="rId2"/>
              </a:rPr>
              <a:t>http://repository.cmu.edu/cgi/viewcontent.cgi?article=1047&amp;context=pdl</a:t>
            </a:r>
            <a:endParaRPr lang="en-US" altLang="ko-KR"/>
          </a:p>
          <a:p>
            <a:r>
              <a:rPr lang="ko-KR" altLang="en-US"/>
              <a:t>주니퍼 네트웍스</a:t>
            </a:r>
            <a:r>
              <a:rPr lang="en-US" altLang="ko-KR"/>
              <a:t>, </a:t>
            </a:r>
            <a:r>
              <a:rPr lang="ko-KR" altLang="en-US"/>
              <a:t>장애의 </a:t>
            </a:r>
            <a:r>
              <a:rPr lang="en-US" altLang="ko-KR"/>
              <a:t>80%</a:t>
            </a:r>
            <a:r>
              <a:rPr lang="ko-KR" altLang="en-US"/>
              <a:t>는 구성오류가 원인</a:t>
            </a:r>
            <a:r>
              <a:rPr lang="en-US" altLang="ko-KR"/>
              <a:t>. </a:t>
            </a:r>
            <a:r>
              <a:rPr lang="ko-KR" altLang="en-US">
                <a:hlinkClick r:id="rId3"/>
              </a:rPr>
              <a:t>http://www-05.ibm.com/uk/juniper/pdf/200249.pdf</a:t>
            </a:r>
            <a:endParaRPr lang="en-US" altLang="ko-KR"/>
          </a:p>
          <a:p>
            <a:r>
              <a:rPr lang="ko-KR" altLang="en-US"/>
              <a:t>가트너</a:t>
            </a:r>
            <a:r>
              <a:rPr lang="en-US" altLang="ko-KR"/>
              <a:t>, </a:t>
            </a:r>
            <a:r>
              <a:rPr lang="ko-KR" altLang="en-US">
                <a:hlinkClick r:id="rId4"/>
              </a:rPr>
              <a:t>https://www.cognoscape.com/common-downtime/</a:t>
            </a:r>
            <a:endParaRPr lang="en-US" altLang="ko-KR"/>
          </a:p>
          <a:p>
            <a:r>
              <a:rPr lang="en-US" altLang="ko-KR"/>
              <a:t>IBM Security Services, </a:t>
            </a:r>
            <a:r>
              <a:rPr lang="en-US" altLang="ko-KR">
                <a:hlinkClick r:id="rId5"/>
              </a:rPr>
              <a:t>https://media.scmagazine.com/documents/82/ibm_cyber_security_intelligenc_20450.pdf</a:t>
            </a:r>
            <a:endParaRPr lang="en-US" altLang="ko-KR"/>
          </a:p>
          <a:p>
            <a:r>
              <a:rPr lang="ko-KR" altLang="en-US"/>
              <a:t>페이스북</a:t>
            </a:r>
            <a:r>
              <a:rPr lang="en-US" altLang="ko-KR"/>
              <a:t>, </a:t>
            </a:r>
            <a:r>
              <a:rPr lang="en-US" altLang="ko-KR">
                <a:hlinkClick r:id="rId6"/>
              </a:rPr>
              <a:t>https://www.usenix.org/system/files/conference/osdi16/osdi16-xu.pdf</a:t>
            </a:r>
            <a:endParaRPr lang="en-US" altLang="ko-KR"/>
          </a:p>
          <a:p>
            <a:endParaRPr lang="ko-KR" altLang="en-US"/>
          </a:p>
          <a:p>
            <a:endParaRPr lang="en-US" altLang="ko-KR"/>
          </a:p>
          <a:p>
            <a:endParaRPr lang="ko-KR" altLang="en-US"/>
          </a:p>
          <a:p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F40A24FC-8363-44C0-A5A3-69D12E6ECE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036D5C3-9DBB-4F77-9D88-FA9E76C37749}"/>
              </a:ext>
            </a:extLst>
          </p:cNvPr>
          <p:cNvSpPr/>
          <p:nvPr/>
        </p:nvSpPr>
        <p:spPr>
          <a:xfrm>
            <a:off x="3514350" y="2241362"/>
            <a:ext cx="1620000" cy="1620000"/>
          </a:xfrm>
          <a:prstGeom prst="ellipse">
            <a:avLst/>
          </a:prstGeom>
          <a:solidFill>
            <a:srgbClr val="00B33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각 기관에서 조사한</a:t>
            </a:r>
            <a:endParaRPr lang="en-US" altLang="ko-KR" sz="1200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spcAft>
                <a:spcPts val="150"/>
              </a:spcAft>
            </a:pPr>
            <a:r>
              <a:rPr lang="ko-KR" altLang="en-US" sz="12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장애의 주 원인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0D70AE-F37F-4A4D-A545-D25CF4C1EDB5}"/>
              </a:ext>
            </a:extLst>
          </p:cNvPr>
          <p:cNvSpPr txBox="1"/>
          <p:nvPr/>
        </p:nvSpPr>
        <p:spPr>
          <a:xfrm>
            <a:off x="3748398" y="1289995"/>
            <a:ext cx="1151904" cy="770108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인재로 인한 오류</a:t>
            </a:r>
            <a:r>
              <a:rPr lang="en-US" altLang="ko-KR" sz="1050" baseline="30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</a:p>
          <a:p>
            <a:pPr algn="ctr"/>
            <a:r>
              <a:rPr lang="en-US" altLang="ko-KR" sz="3600" dirty="0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rPr>
              <a:t>80%</a:t>
            </a:r>
            <a:endParaRPr lang="ko-KR" altLang="en-US" sz="3600" dirty="0" err="1">
              <a:solidFill>
                <a:srgbClr val="00B336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D57BA-45C5-42FA-B350-39E578A767F9}"/>
              </a:ext>
            </a:extLst>
          </p:cNvPr>
          <p:cNvSpPr txBox="1"/>
          <p:nvPr/>
        </p:nvSpPr>
        <p:spPr>
          <a:xfrm>
            <a:off x="5473058" y="1831045"/>
            <a:ext cx="1151904" cy="770108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인재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구성오류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en-US" altLang="ko-KR" sz="1050" baseline="30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</a:p>
          <a:p>
            <a:pPr algn="ctr"/>
            <a:r>
              <a:rPr lang="en-US" altLang="ko-KR" sz="3600" dirty="0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rPr>
              <a:t>80%</a:t>
            </a:r>
            <a:endParaRPr lang="ko-KR" altLang="en-US" sz="3600" dirty="0" err="1">
              <a:solidFill>
                <a:srgbClr val="00B336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6E4650-F450-4346-9668-D28472659655}"/>
              </a:ext>
            </a:extLst>
          </p:cNvPr>
          <p:cNvSpPr txBox="1"/>
          <p:nvPr/>
        </p:nvSpPr>
        <p:spPr>
          <a:xfrm>
            <a:off x="5473058" y="3459483"/>
            <a:ext cx="1151904" cy="770108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인재로 인한 장애</a:t>
            </a:r>
            <a:r>
              <a:rPr lang="en-US" altLang="ko-KR" sz="1050" baseline="30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</a:p>
          <a:p>
            <a:pPr algn="ctr"/>
            <a:r>
              <a:rPr lang="en-US" altLang="ko-KR" sz="3600" dirty="0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rPr>
              <a:t>95%</a:t>
            </a:r>
            <a:endParaRPr lang="ko-KR" altLang="en-US" sz="3600" dirty="0" err="1">
              <a:solidFill>
                <a:srgbClr val="00B336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CB916A-FC24-4388-B482-785347D39B39}"/>
              </a:ext>
            </a:extLst>
          </p:cNvPr>
          <p:cNvSpPr txBox="1"/>
          <p:nvPr/>
        </p:nvSpPr>
        <p:spPr>
          <a:xfrm>
            <a:off x="1932564" y="1831046"/>
            <a:ext cx="1151904" cy="770108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인재와 구성 오류</a:t>
            </a:r>
            <a:r>
              <a:rPr lang="en-US" altLang="ko-KR" sz="1050" baseline="30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</a:p>
          <a:p>
            <a:pPr algn="ctr"/>
            <a:r>
              <a:rPr lang="en-US" altLang="ko-KR" sz="3600" dirty="0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rPr>
              <a:t>80%</a:t>
            </a:r>
            <a:endParaRPr lang="ko-KR" altLang="en-US" sz="3600" dirty="0" err="1">
              <a:solidFill>
                <a:srgbClr val="00B336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041834-8E3C-4171-A0E1-62599C723DE0}"/>
              </a:ext>
            </a:extLst>
          </p:cNvPr>
          <p:cNvSpPr txBox="1"/>
          <p:nvPr/>
        </p:nvSpPr>
        <p:spPr>
          <a:xfrm>
            <a:off x="1932564" y="3438775"/>
            <a:ext cx="1151904" cy="770108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사소한 오타</a:t>
            </a:r>
            <a:r>
              <a:rPr lang="en-US" altLang="ko-KR" sz="1050" baseline="30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</a:p>
          <a:p>
            <a:pPr algn="ctr"/>
            <a:r>
              <a:rPr lang="en-US" altLang="ko-KR" sz="3600" dirty="0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rPr>
              <a:t>42%</a:t>
            </a:r>
            <a:endParaRPr lang="ko-KR" altLang="en-US" sz="3600" dirty="0" err="1">
              <a:solidFill>
                <a:srgbClr val="00B336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7AEBF0B-1D7D-4E3D-88E6-BAC7BD572AF4}"/>
              </a:ext>
            </a:extLst>
          </p:cNvPr>
          <p:cNvCxnSpPr>
            <a:stCxn id="8" idx="2"/>
            <a:endCxn id="7" idx="0"/>
          </p:cNvCxnSpPr>
          <p:nvPr/>
        </p:nvCxnSpPr>
        <p:spPr>
          <a:xfrm>
            <a:off x="4324350" y="2060103"/>
            <a:ext cx="0" cy="18125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0F5ECB-512D-4107-9E1E-A3B801437BA9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3084468" y="2216100"/>
            <a:ext cx="667126" cy="262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C117E31-6ED9-4F7D-B9D2-4E31382EC756}"/>
              </a:ext>
            </a:extLst>
          </p:cNvPr>
          <p:cNvCxnSpPr>
            <a:stCxn id="9" idx="1"/>
            <a:endCxn id="7" idx="7"/>
          </p:cNvCxnSpPr>
          <p:nvPr/>
        </p:nvCxnSpPr>
        <p:spPr>
          <a:xfrm flipH="1">
            <a:off x="4897106" y="2216099"/>
            <a:ext cx="575952" cy="26250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2B2EB2A-F207-455A-9EB4-91616E642FEA}"/>
              </a:ext>
            </a:extLst>
          </p:cNvPr>
          <p:cNvCxnSpPr>
            <a:stCxn id="12" idx="3"/>
            <a:endCxn id="7" idx="3"/>
          </p:cNvCxnSpPr>
          <p:nvPr/>
        </p:nvCxnSpPr>
        <p:spPr>
          <a:xfrm flipV="1">
            <a:off x="3084468" y="3624118"/>
            <a:ext cx="667126" cy="1997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58DB1B-AE8D-498D-8F8C-30EC02BAA9A7}"/>
              </a:ext>
            </a:extLst>
          </p:cNvPr>
          <p:cNvCxnSpPr>
            <a:stCxn id="10" idx="1"/>
            <a:endCxn id="7" idx="5"/>
          </p:cNvCxnSpPr>
          <p:nvPr/>
        </p:nvCxnSpPr>
        <p:spPr>
          <a:xfrm flipH="1" flipV="1">
            <a:off x="4897106" y="3624118"/>
            <a:ext cx="575952" cy="22041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21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FD8EC78-C05D-4047-A67A-02B5888D98D4}"/>
              </a:ext>
            </a:extLst>
          </p:cNvPr>
          <p:cNvCxnSpPr/>
          <p:nvPr/>
        </p:nvCxnSpPr>
        <p:spPr>
          <a:xfrm>
            <a:off x="508000" y="1964912"/>
            <a:ext cx="635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제목 6">
            <a:extLst>
              <a:ext uri="{FF2B5EF4-FFF2-40B4-BE49-F238E27FC236}">
                <a16:creationId xmlns:a16="http://schemas.microsoft.com/office/drawing/2014/main" id="{9314A3A5-BFAD-41D5-9428-341B429B6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가시성 확보의 중요성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59EDE3F-8D84-48B2-B283-0547E8177C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보이지 않는 것은 관리할 수 없고 수치화 할 수 없는 것은 개선할 수 없습니다</a:t>
            </a:r>
            <a:r>
              <a:rPr lang="en-US" altLang="ko-KR"/>
              <a:t>. </a:t>
            </a:r>
            <a:r>
              <a:rPr lang="ko-KR" altLang="en-US"/>
              <a:t>멀티클라우드 환경의 가시성을 확보해야만 관리와 개선이 가능합니다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8E421A3-EA89-400E-89F5-E19A33EF94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EA94CE-4A30-49EC-A95F-EA088F177A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0"/>
          <a:stretch/>
        </p:blipFill>
        <p:spPr>
          <a:xfrm>
            <a:off x="1428748" y="1066802"/>
            <a:ext cx="2831234" cy="3138388"/>
          </a:xfrm>
          <a:prstGeom prst="rect">
            <a:avLst/>
          </a:prstGeom>
        </p:spPr>
      </p:pic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E5BFA301-B4A8-4029-BC4F-0F0DDCAB1AC1}"/>
              </a:ext>
            </a:extLst>
          </p:cNvPr>
          <p:cNvSpPr/>
          <p:nvPr/>
        </p:nvSpPr>
        <p:spPr>
          <a:xfrm>
            <a:off x="4683923" y="2509835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CPU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스토리지 리소스의 낭비</a:t>
            </a:r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E7FE55D9-AAFB-48CF-B24F-5CE1CB7C10D5}"/>
              </a:ext>
            </a:extLst>
          </p:cNvPr>
          <p:cNvSpPr/>
          <p:nvPr/>
        </p:nvSpPr>
        <p:spPr>
          <a:xfrm>
            <a:off x="4683923" y="2988109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수집과 문서화를 위한 비생산적 근로시간</a:t>
            </a:r>
            <a:endParaRPr lang="ko-KR" altLang="en-US" sz="1050" b="1" baseline="30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BCAE4E86-C039-4442-8A0E-D29A79993703}"/>
              </a:ext>
            </a:extLst>
          </p:cNvPr>
          <p:cNvSpPr/>
          <p:nvPr/>
        </p:nvSpPr>
        <p:spPr>
          <a:xfrm>
            <a:off x="4683923" y="3466383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SLA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또는 컴플라이언스의 부적합</a:t>
            </a:r>
            <a:endParaRPr lang="ko-KR" altLang="en-US" sz="1050" b="1" baseline="30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29AC25-1089-465D-A116-0F8E5960A550}"/>
              </a:ext>
            </a:extLst>
          </p:cNvPr>
          <p:cNvSpPr txBox="1"/>
          <p:nvPr/>
        </p:nvSpPr>
        <p:spPr>
          <a:xfrm>
            <a:off x="2095066" y="1891851"/>
            <a:ext cx="1511300" cy="1260563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lnSpc>
                <a:spcPct val="200000"/>
              </a:lnSpc>
              <a:spcAft>
                <a:spcPts val="150"/>
              </a:spcAft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보이지 않는 것은 </a:t>
            </a:r>
            <a:endParaRPr lang="en-US" altLang="ko-KR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  <a:spcAft>
                <a:spcPts val="150"/>
              </a:spcAft>
            </a:pPr>
            <a:r>
              <a:rPr lang="ko-KR" altLang="en-US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관리할 수 없습니다</a:t>
            </a:r>
          </a:p>
        </p:txBody>
      </p:sp>
      <p:sp>
        <p:nvSpPr>
          <p:cNvPr id="25" name="평행 사변형 24">
            <a:extLst>
              <a:ext uri="{FF2B5EF4-FFF2-40B4-BE49-F238E27FC236}">
                <a16:creationId xmlns:a16="http://schemas.microsoft.com/office/drawing/2014/main" id="{1483CF59-5EEA-4EFE-9DCA-AF07AC7E875C}"/>
              </a:ext>
            </a:extLst>
          </p:cNvPr>
          <p:cNvSpPr/>
          <p:nvPr/>
        </p:nvSpPr>
        <p:spPr>
          <a:xfrm>
            <a:off x="4683923" y="3944658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판단미스로 인한 장애 또는 잠재적 장애요소의 간과</a:t>
            </a:r>
          </a:p>
        </p:txBody>
      </p: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A78B84ED-0E80-472E-A84A-1DAC05051BFC}"/>
              </a:ext>
            </a:extLst>
          </p:cNvPr>
          <p:cNvSpPr/>
          <p:nvPr/>
        </p:nvSpPr>
        <p:spPr>
          <a:xfrm>
            <a:off x="4683923" y="4422931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리소스 사용량 측정의 어려움</a:t>
            </a:r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9049B76C-B4D7-4BC1-98A0-F90B7A5899FB}"/>
              </a:ext>
            </a:extLst>
          </p:cNvPr>
          <p:cNvSpPr/>
          <p:nvPr/>
        </p:nvSpPr>
        <p:spPr>
          <a:xfrm>
            <a:off x="4683923" y="2031561"/>
            <a:ext cx="3918955" cy="379072"/>
          </a:xfrm>
          <a:prstGeom prst="parallelogram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 오류로 인한 장애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전체의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80%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이상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120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2238282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178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80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작업 모니터링 </a:t>
            </a:r>
            <a:r>
              <a:rPr lang="en-US" altLang="ko-KR" sz="2400" dirty="0"/>
              <a:t>(VBR, EM)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작업 실시간 모니터링 및 결과를 직관적으로 확인하며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Enterprise Manager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향상된 대시보드 모니터링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37ADE3-5A90-4D2E-A076-5843E3620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3" y="1298864"/>
            <a:ext cx="4002088" cy="2495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FFE16F4-155D-4647-B31F-FD6080D8D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390" y="2438980"/>
            <a:ext cx="3313579" cy="218540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6F070D-F5BA-47F2-A3B3-0ED596F32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50" y="1295400"/>
            <a:ext cx="3995738" cy="24950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59E812-FDFA-453E-881E-A04CEC2DA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2109" y="2431279"/>
            <a:ext cx="3313579" cy="220081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9" name="Graphic 84">
            <a:extLst>
              <a:ext uri="{FF2B5EF4-FFF2-40B4-BE49-F238E27FC236}">
                <a16:creationId xmlns:a16="http://schemas.microsoft.com/office/drawing/2014/main" id="{60D8A435-AD85-4A89-986C-A362200DFD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8291" y="3906229"/>
            <a:ext cx="488197" cy="655200"/>
          </a:xfrm>
          <a:prstGeom prst="rect">
            <a:avLst/>
          </a:prstGeom>
        </p:spPr>
      </p:pic>
      <p:pic>
        <p:nvPicPr>
          <p:cNvPr id="40" name="Graphic 77">
            <a:extLst>
              <a:ext uri="{FF2B5EF4-FFF2-40B4-BE49-F238E27FC236}">
                <a16:creationId xmlns:a16="http://schemas.microsoft.com/office/drawing/2014/main" id="{DE8C2C4A-C837-4BCE-A04A-AB6AABC35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81627" y="3860577"/>
            <a:ext cx="478806" cy="655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5F6A196-534A-4F6F-9852-FD1F300A3C21}"/>
              </a:ext>
            </a:extLst>
          </p:cNvPr>
          <p:cNvSpPr txBox="1"/>
          <p:nvPr/>
        </p:nvSpPr>
        <p:spPr>
          <a:xfrm>
            <a:off x="1228390" y="4153745"/>
            <a:ext cx="2913801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rgbClr val="00B492"/>
                </a:solidFill>
              </a:rPr>
              <a:t>Veeam Backup &amp; Replication(</a:t>
            </a:r>
            <a:r>
              <a:rPr lang="ko-KR" altLang="en-US" sz="1100" b="1" i="1" u="sng" dirty="0">
                <a:solidFill>
                  <a:srgbClr val="00B492"/>
                </a:solidFill>
              </a:rPr>
              <a:t>백업 서버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)</a:t>
            </a:r>
            <a:endParaRPr lang="ko-KR" altLang="en-US" sz="1100" b="1" i="1" u="sng" dirty="0">
              <a:solidFill>
                <a:srgbClr val="00B492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07B610-B3F7-4A48-9EB6-939E16F1CAC4}"/>
              </a:ext>
            </a:extLst>
          </p:cNvPr>
          <p:cNvSpPr txBox="1"/>
          <p:nvPr/>
        </p:nvSpPr>
        <p:spPr>
          <a:xfrm>
            <a:off x="5073353" y="3476712"/>
            <a:ext cx="3650585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100" b="1" i="1" u="sng" dirty="0">
                <a:solidFill>
                  <a:srgbClr val="00B492"/>
                </a:solidFill>
              </a:rPr>
              <a:t>Veeam </a:t>
            </a:r>
            <a:r>
              <a:rPr lang="en-US" altLang="ko-KR" sz="1100" b="1" i="1" u="sng" dirty="0" err="1">
                <a:solidFill>
                  <a:srgbClr val="00B492"/>
                </a:solidFill>
              </a:rPr>
              <a:t>Enterpise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 Server(</a:t>
            </a:r>
            <a:r>
              <a:rPr lang="ko-KR" altLang="en-US" sz="1100" b="1" i="1" u="sng" dirty="0">
                <a:solidFill>
                  <a:srgbClr val="00B492"/>
                </a:solidFill>
              </a:rPr>
              <a:t>다중 백업 서버 통합 관리</a:t>
            </a:r>
            <a:r>
              <a:rPr lang="en-US" altLang="ko-KR" sz="1100" b="1" i="1" u="sng" dirty="0">
                <a:solidFill>
                  <a:srgbClr val="00B492"/>
                </a:solidFill>
              </a:rPr>
              <a:t>)</a:t>
            </a:r>
            <a:endParaRPr lang="ko-KR" altLang="en-US" sz="1100" b="1" i="1" u="sng" dirty="0">
              <a:solidFill>
                <a:srgbClr val="00B49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99013B-2A46-4929-97EA-7C710C23AC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3362" y="1619759"/>
            <a:ext cx="3024729" cy="1849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243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D8C559-C2CF-48CD-8C71-0D9D9ED9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075" y="2198749"/>
            <a:ext cx="4083966" cy="1890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C2AF1F-F8CE-4CAF-A82E-42452AD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글로벌 레프런스</a:t>
            </a:r>
            <a:endParaRPr lang="ko-KR" altLang="en-US" dirty="0"/>
          </a:p>
        </p:txBody>
      </p:sp>
      <p:sp>
        <p:nvSpPr>
          <p:cNvPr id="1026" name="텍스트 개체 틀 1025">
            <a:extLst>
              <a:ext uri="{FF2B5EF4-FFF2-40B4-BE49-F238E27FC236}">
                <a16:creationId xmlns:a16="http://schemas.microsoft.com/office/drawing/2014/main" id="{5988D91F-E350-4377-A7CE-C57EA1422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포춘 </a:t>
            </a:r>
            <a:r>
              <a:rPr lang="en-US" altLang="ko-KR"/>
              <a:t>500</a:t>
            </a:r>
            <a:r>
              <a:rPr lang="ko-KR" altLang="en-US"/>
              <a:t>대 기업이 빔 소프트웨어를 사용하고 있습니다</a:t>
            </a:r>
            <a:r>
              <a:rPr lang="en-US" altLang="ko-KR"/>
              <a:t>1.</a:t>
            </a:r>
            <a:endParaRPr lang="ko-KR" altLang="en-US" dirty="0"/>
          </a:p>
        </p:txBody>
      </p:sp>
      <p:sp>
        <p:nvSpPr>
          <p:cNvPr id="1027" name="텍스트 개체 틀 1026">
            <a:extLst>
              <a:ext uri="{FF2B5EF4-FFF2-40B4-BE49-F238E27FC236}">
                <a16:creationId xmlns:a16="http://schemas.microsoft.com/office/drawing/2014/main" id="{69061D76-84A2-4835-A34B-6D1E3CCF87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https://www.veeam.com/news/veeam-set-on-path-to-be-a-billion-dollar-software-company.html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029" name="텍스트 개체 틀 1028">
            <a:extLst>
              <a:ext uri="{FF2B5EF4-FFF2-40B4-BE49-F238E27FC236}">
                <a16:creationId xmlns:a16="http://schemas.microsoft.com/office/drawing/2014/main" id="{E628AD5C-BD2F-41E9-86F6-2BACF0326A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D0E451-EA84-4BE5-A33A-088009E74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97" y="2014936"/>
            <a:ext cx="528367" cy="270000"/>
          </a:xfrm>
          <a:prstGeom prst="rect">
            <a:avLst/>
          </a:prstGeom>
        </p:spPr>
      </p:pic>
      <p:pic>
        <p:nvPicPr>
          <p:cNvPr id="8" name="Picture 6" descr="Image result for johnson and johnson">
            <a:extLst>
              <a:ext uri="{FF2B5EF4-FFF2-40B4-BE49-F238E27FC236}">
                <a16:creationId xmlns:a16="http://schemas.microsoft.com/office/drawing/2014/main" id="{53BA3087-10F0-41FC-AEBB-0B7D89214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15" y="2082436"/>
            <a:ext cx="893202" cy="1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bnp paribas">
            <a:extLst>
              <a:ext uri="{FF2B5EF4-FFF2-40B4-BE49-F238E27FC236}">
                <a16:creationId xmlns:a16="http://schemas.microsoft.com/office/drawing/2014/main" id="{3538F8AB-B3EB-484A-9A26-8A6397693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21" y="1496289"/>
            <a:ext cx="128510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deloitte">
            <a:extLst>
              <a:ext uri="{FF2B5EF4-FFF2-40B4-BE49-F238E27FC236}">
                <a16:creationId xmlns:a16="http://schemas.microsoft.com/office/drawing/2014/main" id="{F258DF67-86C9-415D-BF47-D622D88A7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345" y="2095936"/>
            <a:ext cx="726743" cy="1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0" descr="Image result for PwC">
            <a:extLst>
              <a:ext uri="{FF2B5EF4-FFF2-40B4-BE49-F238E27FC236}">
                <a16:creationId xmlns:a16="http://schemas.microsoft.com/office/drawing/2014/main" id="{FE54B7B6-573C-4E20-BD71-53597BD66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6" t="16763" r="18727" b="15746"/>
          <a:stretch/>
        </p:blipFill>
        <p:spPr bwMode="auto">
          <a:xfrm>
            <a:off x="6960983" y="1940437"/>
            <a:ext cx="540000" cy="41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8" descr="File:KPMG logo.svg">
            <a:extLst>
              <a:ext uri="{FF2B5EF4-FFF2-40B4-BE49-F238E27FC236}">
                <a16:creationId xmlns:a16="http://schemas.microsoft.com/office/drawing/2014/main" id="{123C0101-62C9-4897-9E20-72E57CC27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5551" y="2068936"/>
            <a:ext cx="391541" cy="1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 descr="Visa.svg">
            <a:extLst>
              <a:ext uri="{FF2B5EF4-FFF2-40B4-BE49-F238E27FC236}">
                <a16:creationId xmlns:a16="http://schemas.microsoft.com/office/drawing/2014/main" id="{453A22B3-696A-46B5-B600-94AD1AB16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6" y="1496289"/>
            <a:ext cx="42519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8" descr="Image result for wells fargo bank">
            <a:extLst>
              <a:ext uri="{FF2B5EF4-FFF2-40B4-BE49-F238E27FC236}">
                <a16:creationId xmlns:a16="http://schemas.microsoft.com/office/drawing/2014/main" id="{3F3891F7-B802-4D43-A4CC-0FA63A60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657" y="2042545"/>
            <a:ext cx="270000" cy="21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0" descr="Image result for mitsubishi ufj">
            <a:extLst>
              <a:ext uri="{FF2B5EF4-FFF2-40B4-BE49-F238E27FC236}">
                <a16:creationId xmlns:a16="http://schemas.microsoft.com/office/drawing/2014/main" id="{3CE0E896-4A79-4D29-90DD-2C03D597B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70" r="2837" b="34119"/>
          <a:stretch/>
        </p:blipFill>
        <p:spPr bwMode="auto">
          <a:xfrm>
            <a:off x="5252221" y="2082436"/>
            <a:ext cx="566427" cy="1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2" descr="Image result for AXA">
            <a:extLst>
              <a:ext uri="{FF2B5EF4-FFF2-40B4-BE49-F238E27FC236}">
                <a16:creationId xmlns:a16="http://schemas.microsoft.com/office/drawing/2014/main" id="{39F90211-6598-41B0-A434-0B3CF050E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654" y="201493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4" descr="Image result for reassure">
            <a:extLst>
              <a:ext uri="{FF2B5EF4-FFF2-40B4-BE49-F238E27FC236}">
                <a16:creationId xmlns:a16="http://schemas.microsoft.com/office/drawing/2014/main" id="{42AFB20F-6301-41B8-B256-90DA237BB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298" y="1469289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6" descr="Image result for ernst and young">
            <a:extLst>
              <a:ext uri="{FF2B5EF4-FFF2-40B4-BE49-F238E27FC236}">
                <a16:creationId xmlns:a16="http://schemas.microsoft.com/office/drawing/2014/main" id="{89A6544A-2E92-4CD9-B123-C0911F41A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52" y="1496289"/>
            <a:ext cx="323624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8" descr="Image result for walmart">
            <a:extLst>
              <a:ext uri="{FF2B5EF4-FFF2-40B4-BE49-F238E27FC236}">
                <a16:creationId xmlns:a16="http://schemas.microsoft.com/office/drawing/2014/main" id="{BD3B0271-2943-4A26-A759-EB49D0C75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350" y="1496289"/>
            <a:ext cx="612479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2" descr="Image result for ge healthcare">
            <a:extLst>
              <a:ext uri="{FF2B5EF4-FFF2-40B4-BE49-F238E27FC236}">
                <a16:creationId xmlns:a16="http://schemas.microsoft.com/office/drawing/2014/main" id="{3ADF239C-CCED-4876-BAD1-F7199B84B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87" y="1496289"/>
            <a:ext cx="80123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4" descr="Image result for ge oil and gas">
            <a:extLst>
              <a:ext uri="{FF2B5EF4-FFF2-40B4-BE49-F238E27FC236}">
                <a16:creationId xmlns:a16="http://schemas.microsoft.com/office/drawing/2014/main" id="{677CD81D-96D6-4BB4-9297-F451C978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40" y="1496289"/>
            <a:ext cx="712088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8" descr="Image result for mercedes benz logo">
            <a:extLst>
              <a:ext uri="{FF2B5EF4-FFF2-40B4-BE49-F238E27FC236}">
                <a16:creationId xmlns:a16="http://schemas.microsoft.com/office/drawing/2014/main" id="{1C598233-96CD-4506-968C-B96742A7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235" y="1469289"/>
            <a:ext cx="576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0" descr="Image result for bmw logo">
            <a:extLst>
              <a:ext uri="{FF2B5EF4-FFF2-40B4-BE49-F238E27FC236}">
                <a16:creationId xmlns:a16="http://schemas.microsoft.com/office/drawing/2014/main" id="{FF79AA5E-A535-4F42-B3AC-88D951793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657" y="1496289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2" descr="Image result for AT&amp;T labs">
            <a:extLst>
              <a:ext uri="{FF2B5EF4-FFF2-40B4-BE49-F238E27FC236}">
                <a16:creationId xmlns:a16="http://schemas.microsoft.com/office/drawing/2014/main" id="{C8913FBD-BE57-4095-A28C-578D87665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01" y="2014936"/>
            <a:ext cx="65720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4" descr="Image result for verizon logo">
            <a:extLst>
              <a:ext uri="{FF2B5EF4-FFF2-40B4-BE49-F238E27FC236}">
                <a16:creationId xmlns:a16="http://schemas.microsoft.com/office/drawing/2014/main" id="{CD186C24-28B9-4AF7-B29D-9D6A0552B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9" b="29942"/>
          <a:stretch/>
        </p:blipFill>
        <p:spPr bwMode="auto">
          <a:xfrm>
            <a:off x="1546669" y="2014936"/>
            <a:ext cx="93236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6" descr="Image result for general motors">
            <a:extLst>
              <a:ext uri="{FF2B5EF4-FFF2-40B4-BE49-F238E27FC236}">
                <a16:creationId xmlns:a16="http://schemas.microsoft.com/office/drawing/2014/main" id="{6A046812-B502-4009-83B9-D46A413E1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4" y="2014936"/>
            <a:ext cx="27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8" descr="Image result for tesla motors logo">
            <a:extLst>
              <a:ext uri="{FF2B5EF4-FFF2-40B4-BE49-F238E27FC236}">
                <a16:creationId xmlns:a16="http://schemas.microsoft.com/office/drawing/2014/main" id="{8A466FB6-DD73-4506-9038-711D29395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16" y="1496289"/>
            <a:ext cx="209249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0" descr="Image result for ericsson">
            <a:extLst>
              <a:ext uri="{FF2B5EF4-FFF2-40B4-BE49-F238E27FC236}">
                <a16:creationId xmlns:a16="http://schemas.microsoft.com/office/drawing/2014/main" id="{18181C4F-478C-462F-82DA-4A264854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250" y="1496289"/>
            <a:ext cx="308562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2" descr="Image result for ing">
            <a:extLst>
              <a:ext uri="{FF2B5EF4-FFF2-40B4-BE49-F238E27FC236}">
                <a16:creationId xmlns:a16="http://schemas.microsoft.com/office/drawing/2014/main" id="{E5137F1C-C416-469D-8205-27339D9E2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3" t="28398" b="36325"/>
          <a:stretch/>
        </p:blipFill>
        <p:spPr bwMode="auto">
          <a:xfrm>
            <a:off x="3256530" y="2055436"/>
            <a:ext cx="625248" cy="1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pple logo">
            <a:extLst>
              <a:ext uri="{FF2B5EF4-FFF2-40B4-BE49-F238E27FC236}">
                <a16:creationId xmlns:a16="http://schemas.microsoft.com/office/drawing/2014/main" id="{2DA572C4-C2B0-493F-8F21-F1E78CAB4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630" y="2642071"/>
            <a:ext cx="324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ank of china">
            <a:extLst>
              <a:ext uri="{FF2B5EF4-FFF2-40B4-BE49-F238E27FC236}">
                <a16:creationId xmlns:a16="http://schemas.microsoft.com/office/drawing/2014/main" id="{CE8256A8-D806-4FBE-AAA7-B03F20522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156" y="2615071"/>
            <a:ext cx="504000" cy="37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exxon">
            <a:extLst>
              <a:ext uri="{FF2B5EF4-FFF2-40B4-BE49-F238E27FC236}">
                <a16:creationId xmlns:a16="http://schemas.microsoft.com/office/drawing/2014/main" id="{1B024E17-4934-4B3E-AAD0-1550C165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36" y="2628571"/>
            <a:ext cx="351000" cy="3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oyota logo">
            <a:extLst>
              <a:ext uri="{FF2B5EF4-FFF2-40B4-BE49-F238E27FC236}">
                <a16:creationId xmlns:a16="http://schemas.microsoft.com/office/drawing/2014/main" id="{93990A4F-7D63-4120-934D-C5D931908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681" y="2628571"/>
            <a:ext cx="641829" cy="3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icbc logo">
            <a:extLst>
              <a:ext uri="{FF2B5EF4-FFF2-40B4-BE49-F238E27FC236}">
                <a16:creationId xmlns:a16="http://schemas.microsoft.com/office/drawing/2014/main" id="{20235E1F-8EFD-41DC-9946-34C0F698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604" y="2669071"/>
            <a:ext cx="7965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lockheed martin logo">
            <a:extLst>
              <a:ext uri="{FF2B5EF4-FFF2-40B4-BE49-F238E27FC236}">
                <a16:creationId xmlns:a16="http://schemas.microsoft.com/office/drawing/2014/main" id="{1FB346C5-D5B1-43A7-BC03-9B0B5CFE2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99" y="2669071"/>
            <a:ext cx="993579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iemens logo">
            <a:extLst>
              <a:ext uri="{FF2B5EF4-FFF2-40B4-BE49-F238E27FC236}">
                <a16:creationId xmlns:a16="http://schemas.microsoft.com/office/drawing/2014/main" id="{192E2BCC-9B2D-4264-9EDA-27EB53CF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4" y="2669071"/>
            <a:ext cx="810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societe generale logo">
            <a:extLst>
              <a:ext uri="{FF2B5EF4-FFF2-40B4-BE49-F238E27FC236}">
                <a16:creationId xmlns:a16="http://schemas.microsoft.com/office/drawing/2014/main" id="{D2E58A4C-C27A-452B-ABBB-6AFD9BFED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62" y="2669071"/>
            <a:ext cx="1078877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mage result for boehringer ingelheim">
            <a:extLst>
              <a:ext uri="{FF2B5EF4-FFF2-40B4-BE49-F238E27FC236}">
                <a16:creationId xmlns:a16="http://schemas.microsoft.com/office/drawing/2014/main" id="{30F9606A-9CAB-49A1-8955-0AAA4C9A1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64" y="2669071"/>
            <a:ext cx="816121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vodafone logo">
            <a:extLst>
              <a:ext uri="{FF2B5EF4-FFF2-40B4-BE49-F238E27FC236}">
                <a16:creationId xmlns:a16="http://schemas.microsoft.com/office/drawing/2014/main" id="{F0D2A500-5D8B-45C4-AB13-85354B524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74" y="1496289"/>
            <a:ext cx="3375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USAF">
            <a:extLst>
              <a:ext uri="{FF2B5EF4-FFF2-40B4-BE49-F238E27FC236}">
                <a16:creationId xmlns:a16="http://schemas.microsoft.com/office/drawing/2014/main" id="{969473DF-7507-40F9-BEFA-5F9469F1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22" y="3284957"/>
            <a:ext cx="482755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us navy logo">
            <a:extLst>
              <a:ext uri="{FF2B5EF4-FFF2-40B4-BE49-F238E27FC236}">
                <a16:creationId xmlns:a16="http://schemas.microsoft.com/office/drawing/2014/main" id="{54F1DA7F-12D2-444D-B943-1A3002343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69" y="3284957"/>
            <a:ext cx="405000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mage result for US department of defence logo">
            <a:extLst>
              <a:ext uri="{FF2B5EF4-FFF2-40B4-BE49-F238E27FC236}">
                <a16:creationId xmlns:a16="http://schemas.microsoft.com/office/drawing/2014/main" id="{B2AB078E-F855-40E2-AA31-5EB3B15D8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562" y="3284957"/>
            <a:ext cx="405375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US army logo">
            <a:extLst>
              <a:ext uri="{FF2B5EF4-FFF2-40B4-BE49-F238E27FC236}">
                <a16:creationId xmlns:a16="http://schemas.microsoft.com/office/drawing/2014/main" id="{51327AFB-26DD-48BD-8AB0-043722079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329" y="3284957"/>
            <a:ext cx="405000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airbus logo">
            <a:extLst>
              <a:ext uri="{FF2B5EF4-FFF2-40B4-BE49-F238E27FC236}">
                <a16:creationId xmlns:a16="http://schemas.microsoft.com/office/drawing/2014/main" id="{CA8CE820-708B-4C4B-A402-AE0EC00D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947" y="3384872"/>
            <a:ext cx="1080000" cy="20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07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AC6C0F8-8BB2-4408-A584-0BD937433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국내 레프런스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5690976-3D90-4E91-BECB-DBBA49DD2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공공</a:t>
            </a:r>
            <a:r>
              <a:rPr lang="en-US" altLang="ko-KR"/>
              <a:t>, </a:t>
            </a:r>
            <a:r>
              <a:rPr lang="ko-KR" altLang="en-US"/>
              <a:t>제조</a:t>
            </a:r>
            <a:r>
              <a:rPr lang="en-US" altLang="ko-KR"/>
              <a:t>, </a:t>
            </a:r>
            <a:r>
              <a:rPr lang="ko-KR" altLang="en-US"/>
              <a:t>금융의 다양한 고객사에서 검증된 솔루션입니다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F1813A-E106-4E78-B44B-AA9F04961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ED78868F-F635-4F6C-9573-207296FF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51631"/>
            <a:ext cx="6592274" cy="32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5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EC1FD7-F784-488B-B3D6-384791AB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멀티클라우드 환경의 최적 데이터 관리 솔루션</a:t>
            </a:r>
            <a:endParaRPr lang="ko-KR" altLang="en-US" dirty="0"/>
          </a:p>
        </p:txBody>
      </p:sp>
      <p:sp>
        <p:nvSpPr>
          <p:cNvPr id="120" name="텍스트 개체 틀 119">
            <a:extLst>
              <a:ext uri="{FF2B5EF4-FFF2-40B4-BE49-F238E27FC236}">
                <a16:creationId xmlns:a16="http://schemas.microsoft.com/office/drawing/2014/main" id="{EF690F4A-A1BF-4B33-AB4E-65D0C35D60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프라이빗</a:t>
            </a:r>
            <a:r>
              <a:rPr lang="en-US" altLang="ko-KR"/>
              <a:t>(VMware, Nutanix, Hyper-V), </a:t>
            </a:r>
            <a:r>
              <a:rPr lang="ko-KR" altLang="en-US"/>
              <a:t>퍼블릭 클라우드</a:t>
            </a:r>
            <a:r>
              <a:rPr lang="en-US" altLang="ko-KR"/>
              <a:t>(AWS, Azure)</a:t>
            </a:r>
            <a:r>
              <a:rPr lang="ko-KR" altLang="en-US"/>
              <a:t>의 백업과 복제 그리고 물리환경의 유닉스</a:t>
            </a:r>
            <a:r>
              <a:rPr lang="en-US" altLang="ko-KR"/>
              <a:t>, </a:t>
            </a:r>
            <a:r>
              <a:rPr lang="ko-KR" altLang="en-US"/>
              <a:t>리눅스</a:t>
            </a:r>
            <a:r>
              <a:rPr lang="en-US" altLang="ko-KR"/>
              <a:t>, </a:t>
            </a:r>
            <a:r>
              <a:rPr lang="ko-KR" altLang="en-US"/>
              <a:t>윈도우의 </a:t>
            </a:r>
            <a:r>
              <a:rPr lang="en-US" altLang="ko-KR"/>
              <a:t>DB, File, OS</a:t>
            </a:r>
            <a:r>
              <a:rPr lang="ko-KR" altLang="en-US"/>
              <a:t> 등 멀티클라우드에 환경에 최적화된 데이터 관리 솔루션입니다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24" name="텍스트 개체 틀 123">
            <a:extLst>
              <a:ext uri="{FF2B5EF4-FFF2-40B4-BE49-F238E27FC236}">
                <a16:creationId xmlns:a16="http://schemas.microsoft.com/office/drawing/2014/main" id="{FD23F061-BBEE-439E-AFED-2050922D02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621B47A-DC39-4FF2-8BBF-0AB51DD36DEB}"/>
              </a:ext>
            </a:extLst>
          </p:cNvPr>
          <p:cNvGrpSpPr/>
          <p:nvPr/>
        </p:nvGrpSpPr>
        <p:grpSpPr>
          <a:xfrm>
            <a:off x="671125" y="1331103"/>
            <a:ext cx="8170049" cy="3574812"/>
            <a:chOff x="717035" y="1867937"/>
            <a:chExt cx="10893398" cy="4766415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61C04DB-D8B7-4A98-A554-571148B6A251}"/>
                </a:ext>
              </a:extLst>
            </p:cNvPr>
            <p:cNvCxnSpPr>
              <a:cxnSpLocks/>
              <a:stCxn id="61" idx="2"/>
              <a:endCxn id="104" idx="0"/>
            </p:cNvCxnSpPr>
            <p:nvPr/>
          </p:nvCxnSpPr>
          <p:spPr>
            <a:xfrm flipH="1">
              <a:off x="3381446" y="3503379"/>
              <a:ext cx="9008" cy="48342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8FC43013-3D4C-477C-87A7-8698484244A1}"/>
                </a:ext>
              </a:extLst>
            </p:cNvPr>
            <p:cNvCxnSpPr>
              <a:cxnSpLocks/>
              <a:stCxn id="115" idx="3"/>
              <a:endCxn id="62" idx="0"/>
            </p:cNvCxnSpPr>
            <p:nvPr/>
          </p:nvCxnSpPr>
          <p:spPr>
            <a:xfrm>
              <a:off x="2437035" y="2100147"/>
              <a:ext cx="953418" cy="749145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8B63C63-123D-4891-AA14-ADA1D0B3CCA3}"/>
                </a:ext>
              </a:extLst>
            </p:cNvPr>
            <p:cNvGrpSpPr/>
            <p:nvPr/>
          </p:nvGrpSpPr>
          <p:grpSpPr>
            <a:xfrm>
              <a:off x="3608211" y="2848982"/>
              <a:ext cx="871196" cy="642421"/>
              <a:chOff x="3428267" y="2146270"/>
              <a:chExt cx="871196" cy="642421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0E5579D-E379-496D-B007-89EC6FC8FD90}"/>
                  </a:ext>
                </a:extLst>
              </p:cNvPr>
              <p:cNvSpPr txBox="1"/>
              <p:nvPr/>
            </p:nvSpPr>
            <p:spPr>
              <a:xfrm>
                <a:off x="3428267" y="2562099"/>
                <a:ext cx="871196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Veeam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One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2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5CAEB279-1CE9-4933-966C-0E921FF29A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3593865" y="2444337"/>
                <a:ext cx="540000" cy="171849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A30CFDCD-FCB0-4715-803E-AC810F1BD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9865" y="2146270"/>
                <a:ext cx="288000" cy="28831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423CAB1-4807-4EFD-B972-C7A5507B9425}"/>
                </a:ext>
              </a:extLst>
            </p:cNvPr>
            <p:cNvGrpSpPr/>
            <p:nvPr/>
          </p:nvGrpSpPr>
          <p:grpSpPr>
            <a:xfrm>
              <a:off x="1069035" y="1937972"/>
              <a:ext cx="1368000" cy="1317512"/>
              <a:chOff x="1052097" y="1329862"/>
              <a:chExt cx="1368000" cy="1317512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BDECDF2C-5500-4948-A08A-73EB204921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9821"/>
              <a:stretch/>
            </p:blipFill>
            <p:spPr>
              <a:xfrm>
                <a:off x="1376097" y="2221336"/>
                <a:ext cx="720000" cy="209263"/>
              </a:xfrm>
              <a:prstGeom prst="rect">
                <a:avLst/>
              </a:prstGeom>
            </p:spPr>
          </p:pic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33BC6A80-0B20-4397-B099-0B5F7794A1F5}"/>
                  </a:ext>
                </a:extLst>
              </p:cNvPr>
              <p:cNvGrpSpPr/>
              <p:nvPr/>
            </p:nvGrpSpPr>
            <p:grpSpPr>
              <a:xfrm>
                <a:off x="1052097" y="1329862"/>
                <a:ext cx="1368000" cy="896015"/>
                <a:chOff x="935097" y="1329862"/>
                <a:chExt cx="1368000" cy="896015"/>
              </a:xfrm>
            </p:grpSpPr>
            <p:sp>
              <p:nvSpPr>
                <p:cNvPr id="111" name="직사각형 110">
                  <a:extLst>
                    <a:ext uri="{FF2B5EF4-FFF2-40B4-BE49-F238E27FC236}">
                      <a16:creationId xmlns:a16="http://schemas.microsoft.com/office/drawing/2014/main" id="{9F383745-AF9E-4724-9893-94B03158B777}"/>
                    </a:ext>
                  </a:extLst>
                </p:cNvPr>
                <p:cNvSpPr/>
                <p:nvPr/>
              </p:nvSpPr>
              <p:spPr>
                <a:xfrm>
                  <a:off x="935097" y="1661497"/>
                  <a:ext cx="1368000" cy="353418"/>
                </a:xfrm>
                <a:prstGeom prst="rect">
                  <a:avLst/>
                </a:prstGeom>
                <a:solidFill>
                  <a:srgbClr val="EF8F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000" tIns="27000" rIns="27000" bIns="27000" rtlCol="0" anchor="ctr"/>
                <a:lstStyle/>
                <a:p>
                  <a:pPr algn="ctr">
                    <a:spcAft>
                      <a:spcPts val="150"/>
                    </a:spcAft>
                  </a:pPr>
                  <a:r>
                    <a:rPr lang="en-US" altLang="ko-KR" sz="600" b="1" dirty="0">
                      <a:solidFill>
                        <a:prstClr val="white"/>
                      </a:solidFill>
                      <a:latin typeface="맑은 고딕" panose="020F0502020204030204"/>
                      <a:ea typeface="맑은 고딕" panose="020B0503020000020004" pitchFamily="50" charset="-127"/>
                    </a:rPr>
                    <a:t>VMware | Hyper-V | AHV</a:t>
                  </a:r>
                  <a:endParaRPr lang="ko-KR" altLang="en-US" sz="600" b="1" dirty="0" err="1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2" name="이등변 삼각형 111">
                  <a:extLst>
                    <a:ext uri="{FF2B5EF4-FFF2-40B4-BE49-F238E27FC236}">
                      <a16:creationId xmlns:a16="http://schemas.microsoft.com/office/drawing/2014/main" id="{AC04FD0A-1EE1-47EA-8B60-A580A0446BBD}"/>
                    </a:ext>
                  </a:extLst>
                </p:cNvPr>
                <p:cNvSpPr/>
                <p:nvPr/>
              </p:nvSpPr>
              <p:spPr>
                <a:xfrm flipV="1">
                  <a:off x="935097" y="2045877"/>
                  <a:ext cx="1368000" cy="180000"/>
                </a:xfrm>
                <a:prstGeom prst="triangle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150"/>
                    </a:spcAft>
                  </a:pPr>
                  <a:endParaRPr lang="ko-KR" altLang="en-US" sz="825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113" name="그림 112">
                  <a:extLst>
                    <a:ext uri="{FF2B5EF4-FFF2-40B4-BE49-F238E27FC236}">
                      <a16:creationId xmlns:a16="http://schemas.microsoft.com/office/drawing/2014/main" id="{B0CB0F61-52EC-404B-9D2A-37D57046F9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5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CEDE51A8-960D-42AF-9E2D-4422C25F9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1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115" name="그림 114">
                  <a:extLst>
                    <a:ext uri="{FF2B5EF4-FFF2-40B4-BE49-F238E27FC236}">
                      <a16:creationId xmlns:a16="http://schemas.microsoft.com/office/drawing/2014/main" id="{89367391-D6DA-41E1-8EAA-A83F8CDC0A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9097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116" name="그림 115">
                  <a:extLst>
                    <a:ext uri="{FF2B5EF4-FFF2-40B4-BE49-F238E27FC236}">
                      <a16:creationId xmlns:a16="http://schemas.microsoft.com/office/drawing/2014/main" id="{EB046B02-7697-4C6F-96F6-7213C44D90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3098" y="1329862"/>
                  <a:ext cx="324000" cy="324349"/>
                </a:xfrm>
                <a:prstGeom prst="rect">
                  <a:avLst/>
                </a:prstGeom>
              </p:spPr>
            </p:pic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CE9011BD-E110-4279-9544-32101698E57B}"/>
                  </a:ext>
                </a:extLst>
              </p:cNvPr>
              <p:cNvSpPr txBox="1"/>
              <p:nvPr/>
            </p:nvSpPr>
            <p:spPr>
              <a:xfrm>
                <a:off x="1052097" y="2420782"/>
                <a:ext cx="1368000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가상환경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750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온프레미스</a:t>
                </a:r>
                <a:endPara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5815AE1-74D9-43D6-BDEC-C9CA49E253BC}"/>
                </a:ext>
              </a:extLst>
            </p:cNvPr>
            <p:cNvGrpSpPr/>
            <p:nvPr/>
          </p:nvGrpSpPr>
          <p:grpSpPr>
            <a:xfrm>
              <a:off x="2520876" y="3718205"/>
              <a:ext cx="1721139" cy="683282"/>
              <a:chOff x="3077544" y="3314003"/>
              <a:chExt cx="1721139" cy="683282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A6589F01-B438-4BC8-802A-A3E702646B5B}"/>
                  </a:ext>
                </a:extLst>
              </p:cNvPr>
              <p:cNvSpPr txBox="1"/>
              <p:nvPr/>
            </p:nvSpPr>
            <p:spPr>
              <a:xfrm>
                <a:off x="3077544" y="3582607"/>
                <a:ext cx="1721139" cy="414678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Backup Repository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3</a:t>
                </a:r>
              </a:p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디스크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테이프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</a:t>
                </a:r>
                <a:endPara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8E759457-33C0-4F3C-ADF9-7C6A76D69C40}"/>
                  </a:ext>
                </a:extLst>
              </p:cNvPr>
              <p:cNvGrpSpPr/>
              <p:nvPr/>
            </p:nvGrpSpPr>
            <p:grpSpPr>
              <a:xfrm>
                <a:off x="3559247" y="3314003"/>
                <a:ext cx="757733" cy="288000"/>
                <a:chOff x="3593655" y="3314003"/>
                <a:chExt cx="757733" cy="288000"/>
              </a:xfrm>
            </p:grpSpPr>
            <p:pic>
              <p:nvPicPr>
                <p:cNvPr id="106" name="그림 105">
                  <a:extLst>
                    <a:ext uri="{FF2B5EF4-FFF2-40B4-BE49-F238E27FC236}">
                      <a16:creationId xmlns:a16="http://schemas.microsoft.com/office/drawing/2014/main" id="{D18CF542-1460-448C-8A5A-E875C47A01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93655" y="3314003"/>
                  <a:ext cx="252605" cy="288000"/>
                </a:xfrm>
                <a:prstGeom prst="rect">
                  <a:avLst/>
                </a:prstGeom>
              </p:spPr>
            </p:pic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5D4C191E-2402-4FD3-BDEB-5156264555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42387" y="3314003"/>
                  <a:ext cx="309001" cy="288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14EA15D-1FAD-49E1-B775-031792BA827F}"/>
                </a:ext>
              </a:extLst>
            </p:cNvPr>
            <p:cNvGrpSpPr/>
            <p:nvPr/>
          </p:nvGrpSpPr>
          <p:grpSpPr>
            <a:xfrm>
              <a:off x="5653730" y="2848982"/>
              <a:ext cx="967533" cy="645936"/>
              <a:chOff x="5245185" y="2146270"/>
              <a:chExt cx="967533" cy="645936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B36F903-B376-4D87-AE57-24CCFFD571FE}"/>
                  </a:ext>
                </a:extLst>
              </p:cNvPr>
              <p:cNvSpPr txBox="1"/>
              <p:nvPr/>
            </p:nvSpPr>
            <p:spPr>
              <a:xfrm>
                <a:off x="5245185" y="2565614"/>
                <a:ext cx="967533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Backup Proxy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5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C3716F8D-0D04-498B-839E-6D0379D84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84951" y="2146270"/>
                <a:ext cx="288000" cy="288310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ECB347EF-A7E3-4317-B425-A7EBA580C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5458951" y="2448851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D76A1FE-2B44-44B6-9BA6-94C5F103934E}"/>
                </a:ext>
              </a:extLst>
            </p:cNvPr>
            <p:cNvGrpSpPr/>
            <p:nvPr/>
          </p:nvGrpSpPr>
          <p:grpSpPr>
            <a:xfrm>
              <a:off x="717035" y="5600172"/>
              <a:ext cx="1189523" cy="484772"/>
              <a:chOff x="105288" y="4125329"/>
              <a:chExt cx="1189523" cy="484772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33700226-38CB-4889-9FBA-1A7CCBC24BDD}"/>
                  </a:ext>
                </a:extLst>
              </p:cNvPr>
              <p:cNvGrpSpPr/>
              <p:nvPr/>
            </p:nvGrpSpPr>
            <p:grpSpPr>
              <a:xfrm>
                <a:off x="184628" y="4125329"/>
                <a:ext cx="1030843" cy="324000"/>
                <a:chOff x="1378330" y="4185470"/>
                <a:chExt cx="1030843" cy="324000"/>
              </a:xfrm>
            </p:grpSpPr>
            <p:pic>
              <p:nvPicPr>
                <p:cNvPr id="98" name="그림 97">
                  <a:extLst>
                    <a:ext uri="{FF2B5EF4-FFF2-40B4-BE49-F238E27FC236}">
                      <a16:creationId xmlns:a16="http://schemas.microsoft.com/office/drawing/2014/main" id="{BB8C2941-AC56-458C-BB96-04613D7E949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9"/>
                <a:srcRect t="10708"/>
                <a:stretch/>
              </p:blipFill>
              <p:spPr>
                <a:xfrm>
                  <a:off x="1378330" y="4185470"/>
                  <a:ext cx="324000" cy="324000"/>
                </a:xfrm>
                <a:prstGeom prst="rect">
                  <a:avLst/>
                </a:prstGeom>
              </p:spPr>
            </p:pic>
            <p:pic>
              <p:nvPicPr>
                <p:cNvPr id="99" name="그림 98">
                  <a:extLst>
                    <a:ext uri="{FF2B5EF4-FFF2-40B4-BE49-F238E27FC236}">
                      <a16:creationId xmlns:a16="http://schemas.microsoft.com/office/drawing/2014/main" id="{D6771390-0B9B-4D7D-BA13-067A72B5F553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85173" y="4185470"/>
                  <a:ext cx="324000" cy="324000"/>
                </a:xfrm>
                <a:prstGeom prst="rect">
                  <a:avLst/>
                </a:prstGeom>
              </p:spPr>
            </p:pic>
            <p:pic>
              <p:nvPicPr>
                <p:cNvPr id="100" name="그림 99">
                  <a:extLst>
                    <a:ext uri="{FF2B5EF4-FFF2-40B4-BE49-F238E27FC236}">
                      <a16:creationId xmlns:a16="http://schemas.microsoft.com/office/drawing/2014/main" id="{0E44CA02-B277-4E0F-ABE3-81A93460DE3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31752" y="4185470"/>
                  <a:ext cx="324000" cy="324000"/>
                </a:xfrm>
                <a:prstGeom prst="rect">
                  <a:avLst/>
                </a:prstGeom>
              </p:spPr>
            </p:pic>
          </p:grp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954C785-8C63-413A-8A46-0A1AC5BD074C}"/>
                  </a:ext>
                </a:extLst>
              </p:cNvPr>
              <p:cNvSpPr txBox="1"/>
              <p:nvPr/>
            </p:nvSpPr>
            <p:spPr>
              <a:xfrm>
                <a:off x="105288" y="4383509"/>
                <a:ext cx="1189523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물리환경 서버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/PC</a:t>
                </a:r>
                <a:endPara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69F9BA-9DE9-49BF-9C57-38F17D39F059}"/>
                </a:ext>
              </a:extLst>
            </p:cNvPr>
            <p:cNvGrpSpPr/>
            <p:nvPr/>
          </p:nvGrpSpPr>
          <p:grpSpPr>
            <a:xfrm>
              <a:off x="1936673" y="5600172"/>
              <a:ext cx="978169" cy="484772"/>
              <a:chOff x="1324926" y="4125329"/>
              <a:chExt cx="978169" cy="484772"/>
            </a:xfrm>
          </p:grpSpPr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3E21AC80-48D8-42AF-B70B-183B7A46C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0010" y="4125329"/>
                <a:ext cx="288000" cy="288310"/>
              </a:xfrm>
              <a:prstGeom prst="rect">
                <a:avLst/>
              </a:prstGeom>
            </p:spPr>
          </p:pic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1CD060D-6F1B-4287-879C-9B0F47763CE1}"/>
                  </a:ext>
                </a:extLst>
              </p:cNvPr>
              <p:cNvSpPr txBox="1"/>
              <p:nvPr/>
            </p:nvSpPr>
            <p:spPr>
              <a:xfrm>
                <a:off x="1324926" y="4383509"/>
                <a:ext cx="978169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ko-KR" altLang="en-US" sz="750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오픈스택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, KVM</a:t>
                </a:r>
                <a:endPara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9CAD1C49-2794-41D0-B234-8A64AAE472D3}"/>
                </a:ext>
              </a:extLst>
            </p:cNvPr>
            <p:cNvGrpSpPr/>
            <p:nvPr/>
          </p:nvGrpSpPr>
          <p:grpSpPr>
            <a:xfrm>
              <a:off x="951701" y="4868171"/>
              <a:ext cx="1001859" cy="498064"/>
              <a:chOff x="866164" y="2873140"/>
              <a:chExt cx="1001859" cy="498064"/>
            </a:xfrm>
          </p:grpSpPr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185D2FBF-991F-4B6B-BE12-B59CF17CD13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5093" y="2873140"/>
                <a:ext cx="324000" cy="324000"/>
              </a:xfrm>
              <a:prstGeom prst="rect">
                <a:avLst/>
              </a:prstGeom>
            </p:spPr>
          </p:pic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D2A0D7E3-2353-4669-A9AF-DB4608B1B153}"/>
                  </a:ext>
                </a:extLst>
              </p:cNvPr>
              <p:cNvSpPr txBox="1"/>
              <p:nvPr/>
            </p:nvSpPr>
            <p:spPr>
              <a:xfrm>
                <a:off x="866164" y="3144612"/>
                <a:ext cx="1001859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Veeam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 Agent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6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A172A0-B280-4A8A-BBB3-8FCB14578426}"/>
                </a:ext>
              </a:extLst>
            </p:cNvPr>
            <p:cNvGrpSpPr/>
            <p:nvPr/>
          </p:nvGrpSpPr>
          <p:grpSpPr>
            <a:xfrm>
              <a:off x="10054151" y="1937972"/>
              <a:ext cx="1368000" cy="1317512"/>
              <a:chOff x="9620211" y="1324536"/>
              <a:chExt cx="1368000" cy="1317512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8620E3AD-9DB9-49AE-8F1E-82CB2BAC4C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9821"/>
              <a:stretch/>
            </p:blipFill>
            <p:spPr>
              <a:xfrm>
                <a:off x="9944211" y="2216010"/>
                <a:ext cx="720000" cy="209263"/>
              </a:xfrm>
              <a:prstGeom prst="rect">
                <a:avLst/>
              </a:prstGeom>
            </p:spPr>
          </p:pic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831BBCD4-E7F5-414E-9610-ED0278087B71}"/>
                  </a:ext>
                </a:extLst>
              </p:cNvPr>
              <p:cNvGrpSpPr/>
              <p:nvPr/>
            </p:nvGrpSpPr>
            <p:grpSpPr>
              <a:xfrm>
                <a:off x="9620211" y="1324536"/>
                <a:ext cx="1368000" cy="896015"/>
                <a:chOff x="935097" y="1329862"/>
                <a:chExt cx="1368000" cy="896015"/>
              </a:xfrm>
            </p:grpSpPr>
            <p:sp>
              <p:nvSpPr>
                <p:cNvPr id="86" name="직사각형 85">
                  <a:extLst>
                    <a:ext uri="{FF2B5EF4-FFF2-40B4-BE49-F238E27FC236}">
                      <a16:creationId xmlns:a16="http://schemas.microsoft.com/office/drawing/2014/main" id="{7EAB66A2-6441-4716-86E9-53718AE0AEF0}"/>
                    </a:ext>
                  </a:extLst>
                </p:cNvPr>
                <p:cNvSpPr/>
                <p:nvPr/>
              </p:nvSpPr>
              <p:spPr>
                <a:xfrm>
                  <a:off x="935097" y="1661497"/>
                  <a:ext cx="1368000" cy="353418"/>
                </a:xfrm>
                <a:prstGeom prst="rect">
                  <a:avLst/>
                </a:prstGeom>
                <a:solidFill>
                  <a:srgbClr val="EF8F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7000" tIns="27000" rIns="27000" bIns="27000" rtlCol="0" anchor="ctr"/>
                <a:lstStyle/>
                <a:p>
                  <a:pPr algn="ctr">
                    <a:spcAft>
                      <a:spcPts val="150"/>
                    </a:spcAft>
                  </a:pPr>
                  <a:r>
                    <a:rPr lang="en-US" altLang="ko-KR" sz="600" b="1" dirty="0">
                      <a:solidFill>
                        <a:prstClr val="white"/>
                      </a:solidFill>
                      <a:latin typeface="맑은 고딕" panose="020F0502020204030204"/>
                      <a:ea typeface="맑은 고딕" panose="020B0503020000020004" pitchFamily="50" charset="-127"/>
                    </a:rPr>
                    <a:t>VMware | Hyper-V | AHV</a:t>
                  </a:r>
                  <a:endParaRPr lang="ko-KR" altLang="en-US" sz="600" b="1" dirty="0" err="1">
                    <a:solidFill>
                      <a:prstClr val="white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87" name="이등변 삼각형 86">
                  <a:extLst>
                    <a:ext uri="{FF2B5EF4-FFF2-40B4-BE49-F238E27FC236}">
                      <a16:creationId xmlns:a16="http://schemas.microsoft.com/office/drawing/2014/main" id="{879055B1-C8D7-4634-92BD-77A55AA3DE40}"/>
                    </a:ext>
                  </a:extLst>
                </p:cNvPr>
                <p:cNvSpPr/>
                <p:nvPr/>
              </p:nvSpPr>
              <p:spPr>
                <a:xfrm flipV="1">
                  <a:off x="935097" y="2045877"/>
                  <a:ext cx="1368000" cy="180000"/>
                </a:xfrm>
                <a:prstGeom prst="triangle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spcAft>
                      <a:spcPts val="150"/>
                    </a:spcAft>
                  </a:pPr>
                  <a:endParaRPr lang="ko-KR" altLang="en-US" sz="825" dirty="0" err="1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endParaRPr>
                </a:p>
              </p:txBody>
            </p:sp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id="{C9F6FE28-0C3D-4B1F-B2BA-C127E99B8D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5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id="{96DC7F24-6510-4C19-8ABC-5A880172E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1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3731CC3A-C5E8-434E-9388-13365FA345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9097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91" name="그림 90">
                  <a:extLst>
                    <a:ext uri="{FF2B5EF4-FFF2-40B4-BE49-F238E27FC236}">
                      <a16:creationId xmlns:a16="http://schemas.microsoft.com/office/drawing/2014/main" id="{FE47CE09-3CEE-4F25-89F7-F040D09FD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3098" y="1329862"/>
                  <a:ext cx="324000" cy="324349"/>
                </a:xfrm>
                <a:prstGeom prst="rect">
                  <a:avLst/>
                </a:prstGeom>
              </p:spPr>
            </p:pic>
          </p:grp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3E06F4A-D6B3-405F-A078-464FA9ADA0ED}"/>
                  </a:ext>
                </a:extLst>
              </p:cNvPr>
              <p:cNvSpPr txBox="1"/>
              <p:nvPr/>
            </p:nvSpPr>
            <p:spPr>
              <a:xfrm>
                <a:off x="9620211" y="2415456"/>
                <a:ext cx="1368000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복제 구성</a:t>
                </a:r>
              </a:p>
            </p:txBody>
          </p:sp>
        </p:grp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6211065-120A-4681-84C3-412EDB4490B5}"/>
                </a:ext>
              </a:extLst>
            </p:cNvPr>
            <p:cNvCxnSpPr>
              <a:cxnSpLocks/>
              <a:stCxn id="93" idx="3"/>
              <a:endCxn id="62" idx="1"/>
            </p:cNvCxnSpPr>
            <p:nvPr/>
          </p:nvCxnSpPr>
          <p:spPr>
            <a:xfrm flipV="1">
              <a:off x="1953560" y="2993292"/>
              <a:ext cx="1292892" cy="225964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63FBC563-9596-4658-A4E6-84976F1102CF}"/>
                </a:ext>
              </a:extLst>
            </p:cNvPr>
            <p:cNvGrpSpPr/>
            <p:nvPr/>
          </p:nvGrpSpPr>
          <p:grpSpPr>
            <a:xfrm>
              <a:off x="9877581" y="3718205"/>
              <a:ext cx="1721139" cy="683282"/>
              <a:chOff x="8713720" y="3247378"/>
              <a:chExt cx="1721139" cy="683282"/>
            </a:xfrm>
          </p:grpSpPr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8CDCEF0D-D4C0-4B21-9679-0D3763E77BB5}"/>
                  </a:ext>
                </a:extLst>
              </p:cNvPr>
              <p:cNvSpPr txBox="1"/>
              <p:nvPr/>
            </p:nvSpPr>
            <p:spPr>
              <a:xfrm>
                <a:off x="8713720" y="3515982"/>
                <a:ext cx="1721139" cy="414678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Target Backup Repository</a:t>
                </a:r>
                <a:endParaRPr lang="en-US" altLang="ko-KR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디스크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/</a:t>
                </a: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테이프</a:t>
                </a: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</a:t>
                </a:r>
                <a:endPara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8D25259F-3714-49EC-892A-A569E35A69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19789" y="3247378"/>
                <a:ext cx="309001" cy="288000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98F99A0-CD1A-48EB-990D-1C9B4FACEA7D}"/>
                </a:ext>
              </a:extLst>
            </p:cNvPr>
            <p:cNvGrpSpPr/>
            <p:nvPr/>
          </p:nvGrpSpPr>
          <p:grpSpPr>
            <a:xfrm>
              <a:off x="2898979" y="5600172"/>
              <a:ext cx="1114203" cy="484772"/>
              <a:chOff x="2287232" y="4125329"/>
              <a:chExt cx="1114203" cy="484772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A13B3E95-2628-4E87-9585-0BE71A010A59}"/>
                  </a:ext>
                </a:extLst>
              </p:cNvPr>
              <p:cNvGrpSpPr/>
              <p:nvPr/>
            </p:nvGrpSpPr>
            <p:grpSpPr>
              <a:xfrm>
                <a:off x="2404165" y="4125329"/>
                <a:ext cx="880336" cy="288310"/>
                <a:chOff x="1060391" y="4485025"/>
                <a:chExt cx="880336" cy="288310"/>
              </a:xfrm>
            </p:grpSpPr>
            <p:pic>
              <p:nvPicPr>
                <p:cNvPr id="78" name="그림 77">
                  <a:extLst>
                    <a:ext uri="{FF2B5EF4-FFF2-40B4-BE49-F238E27FC236}">
                      <a16:creationId xmlns:a16="http://schemas.microsoft.com/office/drawing/2014/main" id="{492DB28F-8F1B-40B1-8365-A3CE3F5CA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391" y="4485025"/>
                  <a:ext cx="288000" cy="288310"/>
                </a:xfrm>
                <a:prstGeom prst="rect">
                  <a:avLst/>
                </a:prstGeom>
              </p:spPr>
            </p:pic>
            <p:pic>
              <p:nvPicPr>
                <p:cNvPr id="79" name="그림 78">
                  <a:extLst>
                    <a:ext uri="{FF2B5EF4-FFF2-40B4-BE49-F238E27FC236}">
                      <a16:creationId xmlns:a16="http://schemas.microsoft.com/office/drawing/2014/main" id="{919E1F62-FF36-4794-A7CC-3AC7556D7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56559" y="4485025"/>
                  <a:ext cx="288000" cy="288310"/>
                </a:xfrm>
                <a:prstGeom prst="rect">
                  <a:avLst/>
                </a:prstGeom>
              </p:spPr>
            </p:pic>
            <p:pic>
              <p:nvPicPr>
                <p:cNvPr id="80" name="그림 79">
                  <a:extLst>
                    <a:ext uri="{FF2B5EF4-FFF2-40B4-BE49-F238E27FC236}">
                      <a16:creationId xmlns:a16="http://schemas.microsoft.com/office/drawing/2014/main" id="{EFD8241A-DC5D-4380-87C5-3FA8CB5BA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52727" y="4485025"/>
                  <a:ext cx="288000" cy="288310"/>
                </a:xfrm>
                <a:prstGeom prst="rect">
                  <a:avLst/>
                </a:prstGeom>
              </p:spPr>
            </p:pic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BF4E3C2-C700-4901-AD08-0EF13AF8DE99}"/>
                  </a:ext>
                </a:extLst>
              </p:cNvPr>
              <p:cNvSpPr txBox="1"/>
              <p:nvPr/>
            </p:nvSpPr>
            <p:spPr>
              <a:xfrm>
                <a:off x="2287232" y="4383509"/>
                <a:ext cx="1114203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AWS, Azure, KT</a:t>
                </a:r>
              </a:p>
            </p:txBody>
          </p:sp>
        </p:grpSp>
        <p:sp>
          <p:nvSpPr>
            <p:cNvPr id="18" name="순서도: 대체 처리 17">
              <a:extLst>
                <a:ext uri="{FF2B5EF4-FFF2-40B4-BE49-F238E27FC236}">
                  <a16:creationId xmlns:a16="http://schemas.microsoft.com/office/drawing/2014/main" id="{DD1BEFE2-C257-4C4C-B50E-9E03DB5C32F3}"/>
                </a:ext>
              </a:extLst>
            </p:cNvPr>
            <p:cNvSpPr/>
            <p:nvPr/>
          </p:nvSpPr>
          <p:spPr>
            <a:xfrm>
              <a:off x="733969" y="5467853"/>
              <a:ext cx="3296147" cy="766723"/>
            </a:xfrm>
            <a:prstGeom prst="flowChartAlternateProcess">
              <a:avLst/>
            </a:prstGeom>
            <a:noFill/>
            <a:ln w="6350"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50"/>
                </a:spcAft>
              </a:pPr>
              <a:endParaRPr lang="ko-KR" altLang="en-US" sz="825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87DFB3DD-AFA2-4BA5-8CF6-79120BAF2BC9}"/>
                </a:ext>
              </a:extLst>
            </p:cNvPr>
            <p:cNvGrpSpPr/>
            <p:nvPr/>
          </p:nvGrpSpPr>
          <p:grpSpPr>
            <a:xfrm>
              <a:off x="8891915" y="2428120"/>
              <a:ext cx="1290397" cy="844335"/>
              <a:chOff x="9177651" y="1589936"/>
              <a:chExt cx="1290397" cy="844335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406E6EB1-C82D-46D2-B3D1-DA09407A42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78849" y="1589936"/>
                <a:ext cx="288000" cy="288310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1560362-8E74-46AD-B30F-758CD395FEEC}"/>
                  </a:ext>
                </a:extLst>
              </p:cNvPr>
              <p:cNvSpPr txBox="1"/>
              <p:nvPr/>
            </p:nvSpPr>
            <p:spPr>
              <a:xfrm>
                <a:off x="9177651" y="2019594"/>
                <a:ext cx="1290397" cy="414677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ko-KR" altLang="en-US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원격지</a:t>
                </a:r>
                <a:endPara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Backup Proxy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5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3C05DD8F-0585-44E1-B125-786A34BD36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9552849" y="1875018"/>
                <a:ext cx="540000" cy="171849"/>
              </a:xfrm>
              <a:prstGeom prst="rect">
                <a:avLst/>
              </a:prstGeom>
            </p:spPr>
          </p:pic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CFEE44DB-E1A3-4492-9E8E-F58DB9AEE164}"/>
                </a:ext>
              </a:extLst>
            </p:cNvPr>
            <p:cNvCxnSpPr>
              <a:cxnSpLocks/>
              <a:stCxn id="73" idx="3"/>
              <a:endCxn id="88" idx="1"/>
            </p:cNvCxnSpPr>
            <p:nvPr/>
          </p:nvCxnSpPr>
          <p:spPr>
            <a:xfrm flipV="1">
              <a:off x="9681113" y="2100147"/>
              <a:ext cx="373039" cy="4721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7C590606-01FF-4323-A4F1-1B0A464283A8}"/>
                </a:ext>
              </a:extLst>
            </p:cNvPr>
            <p:cNvCxnSpPr>
              <a:cxnSpLocks/>
              <a:stCxn id="102" idx="3"/>
              <a:endCxn id="73" idx="1"/>
            </p:cNvCxnSpPr>
            <p:nvPr/>
          </p:nvCxnSpPr>
          <p:spPr>
            <a:xfrm flipV="1">
              <a:off x="6281496" y="2572275"/>
              <a:ext cx="3111617" cy="420862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2FBD359-9B22-422B-BA13-371852F2BF44}"/>
                </a:ext>
              </a:extLst>
            </p:cNvPr>
            <p:cNvCxnSpPr>
              <a:cxnSpLocks/>
              <a:stCxn id="70" idx="3"/>
              <a:endCxn id="67" idx="1"/>
            </p:cNvCxnSpPr>
            <p:nvPr/>
          </p:nvCxnSpPr>
          <p:spPr>
            <a:xfrm>
              <a:off x="4526085" y="3862360"/>
              <a:ext cx="4972363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AB632DE-7E9C-4C37-BC8B-30BF21876026}"/>
                </a:ext>
              </a:extLst>
            </p:cNvPr>
            <p:cNvSpPr txBox="1"/>
            <p:nvPr/>
          </p:nvSpPr>
          <p:spPr>
            <a:xfrm>
              <a:off x="6115637" y="3883997"/>
              <a:ext cx="2121547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>
                <a:spcAft>
                  <a:spcPts val="150"/>
                </a:spcAft>
              </a:pPr>
              <a:r>
                <a:rPr lang="ko-KR" altLang="en-US" sz="75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백업본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소산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, 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원격지 복사 또는 복제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8385938-CDB5-47C8-94CE-1E8417E13A5E}"/>
                </a:ext>
              </a:extLst>
            </p:cNvPr>
            <p:cNvGrpSpPr/>
            <p:nvPr/>
          </p:nvGrpSpPr>
          <p:grpSpPr>
            <a:xfrm>
              <a:off x="3736886" y="3718205"/>
              <a:ext cx="1290397" cy="832843"/>
              <a:chOff x="4293554" y="3303368"/>
              <a:chExt cx="1290397" cy="832843"/>
            </a:xfrm>
          </p:grpSpPr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AD0CA24F-51AC-4F25-9546-D4DF96A60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4753" y="3303368"/>
                <a:ext cx="288000" cy="288310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52333AA-D3D7-4DE4-B248-D170DDECFD62}"/>
                  </a:ext>
                </a:extLst>
              </p:cNvPr>
              <p:cNvSpPr txBox="1"/>
              <p:nvPr/>
            </p:nvSpPr>
            <p:spPr>
              <a:xfrm>
                <a:off x="4293554" y="3755731"/>
                <a:ext cx="1290397" cy="38048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WAN </a:t>
                </a:r>
              </a:p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Accelerator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7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864002DD-B815-42B3-9BDA-5255AA87F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4672933" y="3583814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94A4CF8-A220-401C-919D-B9B55F12BECF}"/>
                </a:ext>
              </a:extLst>
            </p:cNvPr>
            <p:cNvGrpSpPr/>
            <p:nvPr/>
          </p:nvGrpSpPr>
          <p:grpSpPr>
            <a:xfrm>
              <a:off x="8997249" y="3718205"/>
              <a:ext cx="1290397" cy="832843"/>
              <a:chOff x="4293554" y="3303368"/>
              <a:chExt cx="1290397" cy="832843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7B462839-38AB-43AA-807A-F0F9F39C3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4753" y="3303368"/>
                <a:ext cx="288000" cy="28831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BE4C339-ACF0-466C-B70A-D220E20DFBB5}"/>
                  </a:ext>
                </a:extLst>
              </p:cNvPr>
              <p:cNvSpPr txBox="1"/>
              <p:nvPr/>
            </p:nvSpPr>
            <p:spPr>
              <a:xfrm>
                <a:off x="4293554" y="3755731"/>
                <a:ext cx="1290397" cy="38048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WAN </a:t>
                </a:r>
              </a:p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Accelerator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AB7F020A-6BE4-4AB0-BFA1-E0E46ECB23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4672933" y="3583814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49B2206-A26E-4A05-B886-03CD542DB632}"/>
                </a:ext>
              </a:extLst>
            </p:cNvPr>
            <p:cNvGrpSpPr/>
            <p:nvPr/>
          </p:nvGrpSpPr>
          <p:grpSpPr>
            <a:xfrm>
              <a:off x="6772155" y="2849292"/>
              <a:ext cx="946803" cy="812588"/>
              <a:chOff x="6016478" y="2146580"/>
              <a:chExt cx="946803" cy="812588"/>
            </a:xfrm>
          </p:grpSpPr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8E906900-62FD-4F84-9213-1E4CA7B51E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45879" y="214658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64F7A934-06B3-4E07-9B2E-A3231FA5281C}"/>
                  </a:ext>
                </a:extLst>
              </p:cNvPr>
              <p:cNvSpPr txBox="1"/>
              <p:nvPr/>
            </p:nvSpPr>
            <p:spPr>
              <a:xfrm>
                <a:off x="6016478" y="2578688"/>
                <a:ext cx="946803" cy="38048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Availability Orachestrator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8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FE4DED3-C15D-4E66-ADD9-B9315FD2A1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6219879" y="2444337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7FBD76E-C136-4E00-92FE-197DE32A8D2C}"/>
                </a:ext>
              </a:extLst>
            </p:cNvPr>
            <p:cNvGrpSpPr/>
            <p:nvPr/>
          </p:nvGrpSpPr>
          <p:grpSpPr>
            <a:xfrm>
              <a:off x="3065058" y="2849292"/>
              <a:ext cx="650790" cy="654088"/>
              <a:chOff x="2656513" y="2146580"/>
              <a:chExt cx="650790" cy="654088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46597D3-E95D-4571-A0FF-D470C6EB99D2}"/>
                  </a:ext>
                </a:extLst>
              </p:cNvPr>
              <p:cNvSpPr txBox="1"/>
              <p:nvPr/>
            </p:nvSpPr>
            <p:spPr>
              <a:xfrm>
                <a:off x="2656513" y="2574076"/>
                <a:ext cx="650790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VBR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FC71B133-C445-447C-9E50-2947B3946FE0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5"/>
              <a:srcRect l="19924" t="2572" r="25258" b="37301"/>
              <a:stretch/>
            </p:blipFill>
            <p:spPr>
              <a:xfrm>
                <a:off x="2837908" y="2146580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728F1EE-81FC-47F0-BDAE-C436843CE0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2711908" y="2444337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697F77B-9D26-469A-8BF9-A0CE382CCBFC}"/>
                </a:ext>
              </a:extLst>
            </p:cNvPr>
            <p:cNvGrpSpPr/>
            <p:nvPr/>
          </p:nvGrpSpPr>
          <p:grpSpPr>
            <a:xfrm>
              <a:off x="4451589" y="2849292"/>
              <a:ext cx="938488" cy="824163"/>
              <a:chOff x="4043044" y="2146580"/>
              <a:chExt cx="938488" cy="824163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B5F184-47BF-462B-94A4-DABC53084AB1}"/>
                  </a:ext>
                </a:extLst>
              </p:cNvPr>
              <p:cNvSpPr txBox="1"/>
              <p:nvPr/>
            </p:nvSpPr>
            <p:spPr>
              <a:xfrm>
                <a:off x="4043044" y="2590263"/>
                <a:ext cx="938488" cy="38048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Enterprise </a:t>
                </a:r>
              </a:p>
              <a:p>
                <a:pPr algn="ctr"/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Manager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4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E1B5C353-E55B-4417-B9C2-1266090B30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4242288" y="2444337"/>
                <a:ext cx="540000" cy="171849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19AAB33D-A0C4-421C-AFAC-3E50A6D6252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5"/>
              <a:srcRect l="19924" t="2572" r="25258" b="37301"/>
              <a:stretch/>
            </p:blipFill>
            <p:spPr>
              <a:xfrm>
                <a:off x="4368288" y="2146580"/>
                <a:ext cx="288000" cy="288000"/>
              </a:xfrm>
              <a:prstGeom prst="rect">
                <a:avLst/>
              </a:prstGeom>
            </p:spPr>
          </p:pic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885D9E7-9051-466E-8DDC-7FE750B5F04F}"/>
                </a:ext>
              </a:extLst>
            </p:cNvPr>
            <p:cNvSpPr/>
            <p:nvPr/>
          </p:nvSpPr>
          <p:spPr>
            <a:xfrm>
              <a:off x="9000073" y="1867937"/>
              <a:ext cx="2610360" cy="2726182"/>
            </a:xfrm>
            <a:prstGeom prst="roundRect">
              <a:avLst>
                <a:gd name="adj" fmla="val 5699"/>
              </a:avLst>
            </a:prstGeom>
            <a:noFill/>
            <a:ln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50"/>
                </a:spcAft>
              </a:pPr>
              <a:endParaRPr lang="ko-KR" altLang="en-US" sz="825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9D46E17-916A-4DC3-9BB9-49C0E3ACF041}"/>
                </a:ext>
              </a:extLst>
            </p:cNvPr>
            <p:cNvGrpSpPr/>
            <p:nvPr/>
          </p:nvGrpSpPr>
          <p:grpSpPr>
            <a:xfrm>
              <a:off x="7520794" y="4674133"/>
              <a:ext cx="1181018" cy="851945"/>
              <a:chOff x="9982222" y="4093508"/>
              <a:chExt cx="1181018" cy="851945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D188F7F3-FCA9-4952-B43A-9E708B77A2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982222" y="4093508"/>
                <a:ext cx="1181018" cy="851945"/>
              </a:xfrm>
              <a:prstGeom prst="rect">
                <a:avLst/>
              </a:prstGeom>
            </p:spPr>
          </p:pic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3E6D5B68-74DF-48A3-8A88-A3B727A5D8D7}"/>
                  </a:ext>
                </a:extLst>
              </p:cNvPr>
              <p:cNvSpPr/>
              <p:nvPr/>
            </p:nvSpPr>
            <p:spPr>
              <a:xfrm>
                <a:off x="10109783" y="4654878"/>
                <a:ext cx="9258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AWS, Azure</a:t>
                </a: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84683967-A06E-491E-9347-5687D658B58A}"/>
                  </a:ext>
                </a:extLst>
              </p:cNvPr>
              <p:cNvGrpSpPr/>
              <p:nvPr/>
            </p:nvGrpSpPr>
            <p:grpSpPr>
              <a:xfrm>
                <a:off x="10269011" y="4372880"/>
                <a:ext cx="607440" cy="288310"/>
                <a:chOff x="10313962" y="4372880"/>
                <a:chExt cx="607440" cy="288310"/>
              </a:xfrm>
            </p:grpSpPr>
            <p:pic>
              <p:nvPicPr>
                <p:cNvPr id="56" name="그림 55">
                  <a:extLst>
                    <a:ext uri="{FF2B5EF4-FFF2-40B4-BE49-F238E27FC236}">
                      <a16:creationId xmlns:a16="http://schemas.microsoft.com/office/drawing/2014/main" id="{209720E1-CE7D-4A24-BFE7-5AA3547A1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313962" y="4372880"/>
                  <a:ext cx="288000" cy="288310"/>
                </a:xfrm>
                <a:prstGeom prst="rect">
                  <a:avLst/>
                </a:prstGeom>
              </p:spPr>
            </p:pic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1AC89B15-F468-4B29-B83F-9E4EE9EB4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33402" y="4372880"/>
                  <a:ext cx="288000" cy="28831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AB02D139-AEC1-431D-AD9A-FAD4FBBE4C1C}"/>
                </a:ext>
              </a:extLst>
            </p:cNvPr>
            <p:cNvCxnSpPr>
              <a:stCxn id="104" idx="2"/>
              <a:endCxn id="53" idx="1"/>
            </p:cNvCxnSpPr>
            <p:nvPr/>
          </p:nvCxnSpPr>
          <p:spPr>
            <a:xfrm rot="16200000" flipH="1">
              <a:off x="5101811" y="2681122"/>
              <a:ext cx="698619" cy="4139349"/>
            </a:xfrm>
            <a:prstGeom prst="bentConnector2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84890D-E57F-4A79-96C3-20C6797A9B67}"/>
                </a:ext>
              </a:extLst>
            </p:cNvPr>
            <p:cNvSpPr txBox="1"/>
            <p:nvPr/>
          </p:nvSpPr>
          <p:spPr>
            <a:xfrm>
              <a:off x="3990961" y="5098017"/>
              <a:ext cx="3099109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AWS, Azure VM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으로 직접 복구 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Direct Restore</a:t>
              </a:r>
              <a:endPara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3BD1D26-8F04-4595-8BF4-08E849A8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344250" y="5494551"/>
              <a:ext cx="1534367" cy="88206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A83613-0FE9-4A29-A786-CB112F6B81AA}"/>
                </a:ext>
              </a:extLst>
            </p:cNvPr>
            <p:cNvSpPr txBox="1"/>
            <p:nvPr/>
          </p:nvSpPr>
          <p:spPr>
            <a:xfrm>
              <a:off x="8250612" y="6407760"/>
              <a:ext cx="1721139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BaaS / </a:t>
              </a:r>
              <a:r>
                <a:rPr lang="en-US" altLang="ko-KR" sz="750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DRaaS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사업자</a:t>
              </a: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C6FAF82-2580-4667-814D-02D69C27B3EE}"/>
                </a:ext>
              </a:extLst>
            </p:cNvPr>
            <p:cNvGrpSpPr/>
            <p:nvPr/>
          </p:nvGrpSpPr>
          <p:grpSpPr>
            <a:xfrm>
              <a:off x="7647442" y="2869711"/>
              <a:ext cx="639484" cy="628525"/>
              <a:chOff x="7154228" y="2166999"/>
              <a:chExt cx="639484" cy="628525"/>
            </a:xfrm>
          </p:grpSpPr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CFB480EB-3064-4752-93CA-73DED9855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29970" y="2166999"/>
                <a:ext cx="288000" cy="288310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A1A375E-7B7D-46B5-B185-FECBE3D1D6D1}"/>
                  </a:ext>
                </a:extLst>
              </p:cNvPr>
              <p:cNvSpPr txBox="1"/>
              <p:nvPr/>
            </p:nvSpPr>
            <p:spPr>
              <a:xfrm>
                <a:off x="7154228" y="2568932"/>
                <a:ext cx="639484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REST API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9BBFA7C-8378-48F5-A918-ACAEF52C3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7203970" y="2443984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CF438AD-5200-40A2-A27F-9BC65DA01C15}"/>
                </a:ext>
              </a:extLst>
            </p:cNvPr>
            <p:cNvGrpSpPr/>
            <p:nvPr/>
          </p:nvGrpSpPr>
          <p:grpSpPr>
            <a:xfrm>
              <a:off x="9065440" y="5725501"/>
              <a:ext cx="650790" cy="654088"/>
              <a:chOff x="9774495" y="4552774"/>
              <a:chExt cx="650790" cy="65408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FFB117-C4C2-4DBC-9FE2-5A8A9B667836}"/>
                  </a:ext>
                </a:extLst>
              </p:cNvPr>
              <p:cNvSpPr txBox="1"/>
              <p:nvPr/>
            </p:nvSpPr>
            <p:spPr>
              <a:xfrm>
                <a:off x="9774495" y="4980270"/>
                <a:ext cx="650790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VBR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1495A8E7-2D30-4E1E-8BBC-C57E6D949D3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15"/>
              <a:srcRect l="19924" t="2572" r="25258" b="37301"/>
              <a:stretch/>
            </p:blipFill>
            <p:spPr>
              <a:xfrm>
                <a:off x="9955890" y="4552774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2CCBA6E8-1D01-40F7-B790-1AB5C5F48C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9829890" y="4850531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838E59D-EEDA-4C57-9238-77E2B54260AF}"/>
                </a:ext>
              </a:extLst>
            </p:cNvPr>
            <p:cNvGrpSpPr/>
            <p:nvPr/>
          </p:nvGrpSpPr>
          <p:grpSpPr>
            <a:xfrm>
              <a:off x="7814088" y="5725501"/>
              <a:ext cx="708936" cy="795872"/>
              <a:chOff x="11163745" y="4077412"/>
              <a:chExt cx="708936" cy="795872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CB2F154-70D2-4209-9DD6-2F7693453DC6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374213" y="4077412"/>
                <a:ext cx="288000" cy="288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0A62DDE-442F-4AA6-8341-C0DB357E8CBC}"/>
                  </a:ext>
                </a:extLst>
              </p:cNvPr>
              <p:cNvSpPr txBox="1"/>
              <p:nvPr/>
            </p:nvSpPr>
            <p:spPr>
              <a:xfrm>
                <a:off x="11163745" y="4492804"/>
                <a:ext cx="708936" cy="380480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Cloud Connect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10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4F9A7523-6C84-4321-8ED6-907F402E3CE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11248213" y="4367856"/>
                <a:ext cx="540000" cy="171849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291E7D9-D298-48C5-801E-D6B48D91393B}"/>
                </a:ext>
              </a:extLst>
            </p:cNvPr>
            <p:cNvGrpSpPr/>
            <p:nvPr/>
          </p:nvGrpSpPr>
          <p:grpSpPr>
            <a:xfrm>
              <a:off x="8465671" y="5725501"/>
              <a:ext cx="639484" cy="641984"/>
              <a:chOff x="8971690" y="4077412"/>
              <a:chExt cx="639484" cy="641984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563BB098-A4E1-47D3-9353-656C8F794C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47432" y="4077412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B1675661-E387-4C0A-9735-FC7C58E9CB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6956"/>
              <a:stretch/>
            </p:blipFill>
            <p:spPr>
              <a:xfrm>
                <a:off x="9021432" y="4367856"/>
                <a:ext cx="540000" cy="171849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E15EC2-B205-4127-B1F2-0F5B4EC9784F}"/>
                  </a:ext>
                </a:extLst>
              </p:cNvPr>
              <p:cNvSpPr txBox="1"/>
              <p:nvPr/>
            </p:nvSpPr>
            <p:spPr>
              <a:xfrm>
                <a:off x="8971690" y="4492804"/>
                <a:ext cx="639484" cy="226592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t" anchorCtr="0">
                <a:spAutoFit/>
              </a:bodyPr>
              <a:lstStyle/>
              <a:p>
                <a:pPr algn="ctr">
                  <a:spcAft>
                    <a:spcPts val="150"/>
                  </a:spcAft>
                </a:pPr>
                <a:r>
                  <a:rPr lang="en-US" altLang="ko-KR" sz="75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VAC</a:t>
                </a:r>
                <a:r>
                  <a:rPr lang="en-US" altLang="ko-KR" sz="750" baseline="30000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9</a:t>
                </a:r>
                <a:endParaRPr lang="ko-KR" altLang="en-US" sz="750" baseline="300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938F78D-2AAC-46AB-BC87-1CEAC6C6B593}"/>
                </a:ext>
              </a:extLst>
            </p:cNvPr>
            <p:cNvCxnSpPr>
              <a:stCxn id="18" idx="3"/>
              <a:endCxn id="44" idx="1"/>
            </p:cNvCxnSpPr>
            <p:nvPr/>
          </p:nvCxnSpPr>
          <p:spPr>
            <a:xfrm>
              <a:off x="4030116" y="5851215"/>
              <a:ext cx="3994440" cy="1828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458D50C-8A84-4CF8-AB56-64063573ABEB}"/>
                </a:ext>
              </a:extLst>
            </p:cNvPr>
            <p:cNvSpPr txBox="1"/>
            <p:nvPr/>
          </p:nvSpPr>
          <p:spPr>
            <a:xfrm>
              <a:off x="4625248" y="5879428"/>
              <a:ext cx="3099109" cy="226592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SSL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End-to-End 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암호화 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(FIPS 140-2 </a:t>
              </a:r>
              <a:r>
                <a:rPr lang="ko-KR" altLang="en-US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인증</a:t>
              </a:r>
              <a:r>
                <a:rPr lang="en-US" altLang="ko-KR" sz="75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1026" name="Picture 2" descr="https://www.gorillatechnology.com/wp-content/uploads/2018/02/Office-365-NZ-Auckland-Christchurch-Wellington.jpg">
            <a:extLst>
              <a:ext uri="{FF2B5EF4-FFF2-40B4-BE49-F238E27FC236}">
                <a16:creationId xmlns:a16="http://schemas.microsoft.com/office/drawing/2014/main" id="{7B7FF203-6C45-4C3C-8680-6156A90FB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47" y="2647083"/>
            <a:ext cx="748343" cy="47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1E81B0-FC8B-48E4-8900-DE5B26EC733B}"/>
              </a:ext>
            </a:extLst>
          </p:cNvPr>
          <p:cNvSpPr txBox="1"/>
          <p:nvPr/>
        </p:nvSpPr>
        <p:spPr>
          <a:xfrm>
            <a:off x="104822" y="3071395"/>
            <a:ext cx="1203992" cy="357174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Exchange, </a:t>
            </a:r>
            <a:r>
              <a:rPr lang="en-US" altLang="ko-KR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Sharepoint</a:t>
            </a: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</a:p>
          <a:p>
            <a:pPr algn="ctr">
              <a:spcAft>
                <a:spcPts val="150"/>
              </a:spcAft>
            </a:pPr>
            <a:r>
              <a:rPr lang="en-US" altLang="ko-KR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Onedrive</a:t>
            </a: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Business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CA72F9D-6820-469A-AF8C-C7BA0534DCBC}"/>
              </a:ext>
            </a:extLst>
          </p:cNvPr>
          <p:cNvCxnSpPr>
            <a:cxnSpLocks/>
            <a:stCxn id="1026" idx="3"/>
            <a:endCxn id="62" idx="1"/>
          </p:cNvCxnSpPr>
          <p:nvPr/>
        </p:nvCxnSpPr>
        <p:spPr>
          <a:xfrm flipV="1">
            <a:off x="1080990" y="2175119"/>
            <a:ext cx="1487199" cy="70956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17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440D7151-E157-4E35-8FB8-ED449642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</a:t>
            </a:r>
            <a:r>
              <a:rPr lang="en-US" altLang="ko-KR"/>
              <a:t> 3</a:t>
            </a:r>
            <a:r>
              <a:rPr lang="ko-KR" altLang="en-US"/>
              <a:t>기관 평가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464170-CFA9-4E25-A399-D253C5E09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빔 소프트웨어는 경쟁사 대비 짧은 업력에도 불구 가트너 매직 쿼드런트의 리더군에 속해있는 톱 브랜드 제품이며 </a:t>
            </a:r>
            <a:r>
              <a:rPr lang="en-US" altLang="ko-KR"/>
              <a:t>IDC </a:t>
            </a:r>
            <a:r>
              <a:rPr lang="ko-KR" altLang="en-US"/>
              <a:t>선정 가장 빠르게 성장하는 백업 벤더입니다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EBCB9E13-9A0D-4506-82BF-89CE5ACF70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71450" indent="-171450">
              <a:buFont typeface="+mj-lt"/>
              <a:buAutoNum type="arabicPeriod"/>
            </a:pPr>
            <a:r>
              <a:rPr lang="en-US" altLang="ko-KR" dirty="0"/>
              <a:t>Gartner, 2017 Magic Quadrant for Data Center Backup and Recovery Solutions, </a:t>
            </a:r>
            <a:r>
              <a:rPr lang="en-US" altLang="ko-KR" dirty="0">
                <a:hlinkClick r:id="rId2"/>
              </a:rPr>
              <a:t>https://www.gartner.com/doc/reprints?id=1-488KWOU&amp;ct=170731&amp;st=sb</a:t>
            </a:r>
            <a:endParaRPr lang="en-US" altLang="ko-KR" dirty="0"/>
          </a:p>
          <a:p>
            <a:pPr marL="171450" indent="-171450">
              <a:buFont typeface="+mj-lt"/>
              <a:buAutoNum type="arabicPeriod"/>
            </a:pPr>
            <a:r>
              <a:rPr lang="en-US" altLang="ko-KR" dirty="0"/>
              <a:t>IDC Report: </a:t>
            </a:r>
            <a:r>
              <a:rPr lang="en-US" altLang="ko-KR" dirty="0" err="1"/>
              <a:t>Veeam</a:t>
            </a:r>
            <a:r>
              <a:rPr lang="en-US" altLang="ko-KR" dirty="0"/>
              <a:t> Is The Fastest Growing Software Vendor, </a:t>
            </a:r>
            <a:r>
              <a:rPr lang="en-US" altLang="ko-KR" dirty="0">
                <a:hlinkClick r:id="rId3"/>
              </a:rPr>
              <a:t>https://www.veeam.com/wp-idc-semiannual-software-tracker-report.html</a:t>
            </a:r>
            <a:endParaRPr lang="en-US" altLang="ko-KR" dirty="0"/>
          </a:p>
          <a:p>
            <a:pPr marL="171450" indent="-17145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0A78FB-AD44-4A3F-82DD-F8E68385A69D}"/>
              </a:ext>
            </a:extLst>
          </p:cNvPr>
          <p:cNvSpPr/>
          <p:nvPr/>
        </p:nvSpPr>
        <p:spPr>
          <a:xfrm>
            <a:off x="552451" y="1340418"/>
            <a:ext cx="3219692" cy="375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Gartner</a:t>
            </a: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평가 </a:t>
            </a:r>
            <a:r>
              <a:rPr lang="ko-KR" altLang="en-US" sz="1050" b="1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리더군</a:t>
            </a: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제품</a:t>
            </a:r>
            <a:r>
              <a:rPr lang="en-US" altLang="ko-KR" sz="1050" b="1" baseline="300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endParaRPr lang="ko-KR" altLang="en-US" sz="1050" b="1" baseline="300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461728-8D49-4AD2-AA46-6297CF38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998" y="1818145"/>
            <a:ext cx="3240000" cy="24709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7507038-8436-4B12-9B67-DF5424B69800}"/>
              </a:ext>
            </a:extLst>
          </p:cNvPr>
          <p:cNvSpPr/>
          <p:nvPr/>
        </p:nvSpPr>
        <p:spPr>
          <a:xfrm>
            <a:off x="5118251" y="1340418"/>
            <a:ext cx="3060398" cy="3753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IDC </a:t>
            </a: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선정 가장 빠르게 성장하는 백업 벤더</a:t>
            </a:r>
            <a:r>
              <a:rPr lang="en-US" altLang="ko-KR" sz="1050" b="1" baseline="30000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2</a:t>
            </a:r>
            <a:endParaRPr lang="ko-KR" altLang="en-US" sz="1050" b="1" baseline="30000" dirty="0">
              <a:solidFill>
                <a:prstClr val="black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61B34458-7E90-47E0-8E63-0E3D764993E6}"/>
              </a:ext>
            </a:extLst>
          </p:cNvPr>
          <p:cNvSpPr/>
          <p:nvPr/>
        </p:nvSpPr>
        <p:spPr>
          <a:xfrm>
            <a:off x="7327901" y="2591517"/>
            <a:ext cx="540000" cy="540000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CC411-B6EB-45B5-82F0-13316A782472}"/>
              </a:ext>
            </a:extLst>
          </p:cNvPr>
          <p:cNvSpPr txBox="1"/>
          <p:nvPr/>
        </p:nvSpPr>
        <p:spPr>
          <a:xfrm>
            <a:off x="7730475" y="2464425"/>
            <a:ext cx="842027" cy="193027"/>
          </a:xfrm>
          <a:prstGeom prst="rect">
            <a:avLst/>
          </a:prstGeom>
          <a:solidFill>
            <a:schemeClr val="bg1"/>
          </a:solidFill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빔 소프트웨어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6F7F22-590B-4FBB-A5BA-8015D52CF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247" y="1799346"/>
            <a:ext cx="2430000" cy="2489755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068C8CA7-0041-4C4B-8A7D-4B31910CF1BD}"/>
              </a:ext>
            </a:extLst>
          </p:cNvPr>
          <p:cNvSpPr/>
          <p:nvPr/>
        </p:nvSpPr>
        <p:spPr>
          <a:xfrm>
            <a:off x="2533652" y="2591517"/>
            <a:ext cx="405000" cy="405000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0578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둥근 한쪽 모서리 25">
            <a:extLst>
              <a:ext uri="{FF2B5EF4-FFF2-40B4-BE49-F238E27FC236}">
                <a16:creationId xmlns:a16="http://schemas.microsoft.com/office/drawing/2014/main" id="{F04D1350-1F0E-4502-8AF7-2BCC2E9E0A38}"/>
              </a:ext>
            </a:extLst>
          </p:cNvPr>
          <p:cNvSpPr/>
          <p:nvPr/>
        </p:nvSpPr>
        <p:spPr>
          <a:xfrm>
            <a:off x="5118100" y="1174752"/>
            <a:ext cx="3498851" cy="3079750"/>
          </a:xfrm>
          <a:prstGeom prst="round1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B113857D-D041-4BD9-B377-C48561CB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빔 회사 소개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566984F0-7E3E-46E4-A7F2-FE8E08507A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빔 연간 성장율 </a:t>
            </a:r>
            <a:r>
              <a:rPr lang="en-US" altLang="ko-KR"/>
              <a:t>36%</a:t>
            </a:r>
            <a:r>
              <a:rPr lang="ko-KR" altLang="en-US"/>
              <a:t>의 성장율로 백업 산업에서 가장 빠르게 성장하고 있는 벤더입니다</a:t>
            </a:r>
            <a:r>
              <a:rPr lang="en-US" altLang="ko-KR"/>
              <a:t>.</a:t>
            </a:r>
            <a:endParaRPr lang="ko-KR" altLang="en-US"/>
          </a:p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99EB56A7-AF30-4D3F-9D6B-6C3A7B7513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Achieves Record $827 Million in Total Bookings for 2017, </a:t>
            </a:r>
            <a:r>
              <a:rPr lang="en-US" altLang="ko-KR" dirty="0">
                <a:hlinkClick r:id="rId2"/>
              </a:rPr>
              <a:t>https://www.veeam.com/news/veeam-set-on-path-to-be-a-billion-dollar-software-company.html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C3D4F56-46DC-4388-9BBA-98C3C546DA10}"/>
              </a:ext>
            </a:extLst>
          </p:cNvPr>
          <p:cNvGraphicFramePr>
            <a:graphicFrameLocks noGrp="1"/>
          </p:cNvGraphicFramePr>
          <p:nvPr/>
        </p:nvGraphicFramePr>
        <p:xfrm>
          <a:off x="351664" y="1987001"/>
          <a:ext cx="3931540" cy="2076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1554">
                  <a:extLst>
                    <a:ext uri="{9D8B030D-6E8A-4147-A177-3AD203B41FA5}">
                      <a16:colId xmlns:a16="http://schemas.microsoft.com/office/drawing/2014/main" val="527082488"/>
                    </a:ext>
                  </a:extLst>
                </a:gridCol>
                <a:gridCol w="201454">
                  <a:extLst>
                    <a:ext uri="{9D8B030D-6E8A-4147-A177-3AD203B41FA5}">
                      <a16:colId xmlns:a16="http://schemas.microsoft.com/office/drawing/2014/main" val="1448538079"/>
                    </a:ext>
                  </a:extLst>
                </a:gridCol>
                <a:gridCol w="2728532">
                  <a:extLst>
                    <a:ext uri="{9D8B030D-6E8A-4147-A177-3AD203B41FA5}">
                      <a16:colId xmlns:a16="http://schemas.microsoft.com/office/drawing/2014/main" val="495488268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기업명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빔 소프트웨어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(Veeam Software)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33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$827M USD (2017)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77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매출순위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프라이빗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클라우드 백업 글로벌 시장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유럽시장 점유율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9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글로벌 시장 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900" b="0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9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56067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본사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바르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스위스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28197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사업분야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가상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물리 그리고 클라우드 환경의 백업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복구 및 데이터 관리 소프트웨어 제조와 공급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546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고객사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전세계 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300,000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 이상</a:t>
                      </a:r>
                      <a:endParaRPr lang="ko-KR" altLang="en-US" sz="900" b="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547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임직원수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588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AC21D31-5A93-4838-8094-69536662E1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64" y="1584446"/>
            <a:ext cx="945000" cy="2797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0AA0C8-FFFB-42B8-AE58-CC1939BB6306}"/>
              </a:ext>
            </a:extLst>
          </p:cNvPr>
          <p:cNvSpPr/>
          <p:nvPr/>
        </p:nvSpPr>
        <p:spPr>
          <a:xfrm>
            <a:off x="5429452" y="3001052"/>
            <a:ext cx="464150" cy="78300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2912D68-F6FF-407D-83D9-EF7E75D89D01}"/>
              </a:ext>
            </a:extLst>
          </p:cNvPr>
          <p:cNvSpPr/>
          <p:nvPr/>
        </p:nvSpPr>
        <p:spPr>
          <a:xfrm>
            <a:off x="6021533" y="2704052"/>
            <a:ext cx="464150" cy="108000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65722EC-46EA-4E92-9315-25C2241D92BE}"/>
              </a:ext>
            </a:extLst>
          </p:cNvPr>
          <p:cNvSpPr/>
          <p:nvPr/>
        </p:nvSpPr>
        <p:spPr>
          <a:xfrm>
            <a:off x="6613614" y="2434052"/>
            <a:ext cx="464150" cy="135000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CA5D42-E63F-4D51-AA70-8D8C0A989E7A}"/>
              </a:ext>
            </a:extLst>
          </p:cNvPr>
          <p:cNvSpPr/>
          <p:nvPr/>
        </p:nvSpPr>
        <p:spPr>
          <a:xfrm>
            <a:off x="7205695" y="1840052"/>
            <a:ext cx="464150" cy="194400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50"/>
              </a:spcAft>
            </a:pPr>
            <a:r>
              <a:rPr lang="en-US" altLang="ko-KR" sz="825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$827 USD</a:t>
            </a:r>
            <a:endParaRPr lang="ko-KR" altLang="en-US" sz="825" dirty="0" err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AF5CD5-FFBA-4B5B-B3E8-6D05A9F14663}"/>
              </a:ext>
            </a:extLst>
          </p:cNvPr>
          <p:cNvSpPr/>
          <p:nvPr/>
        </p:nvSpPr>
        <p:spPr>
          <a:xfrm>
            <a:off x="7797775" y="1354052"/>
            <a:ext cx="464150" cy="2430000"/>
          </a:xfrm>
          <a:prstGeom prst="rect">
            <a:avLst/>
          </a:prstGeom>
          <a:pattFill prst="pct10">
            <a:fgClr>
              <a:srgbClr val="00B336"/>
            </a:fgClr>
            <a:bgClr>
              <a:schemeClr val="bg1"/>
            </a:bgClr>
          </a:pattFill>
          <a:ln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38697E-9EFA-440C-9FF1-9235F429AFAA}"/>
              </a:ext>
            </a:extLst>
          </p:cNvPr>
          <p:cNvSpPr txBox="1"/>
          <p:nvPr/>
        </p:nvSpPr>
        <p:spPr>
          <a:xfrm>
            <a:off x="5429452" y="3796437"/>
            <a:ext cx="464150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2014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829063-4059-41D3-9430-68AA21EE0D3B}"/>
              </a:ext>
            </a:extLst>
          </p:cNvPr>
          <p:cNvSpPr txBox="1"/>
          <p:nvPr/>
        </p:nvSpPr>
        <p:spPr>
          <a:xfrm>
            <a:off x="6024267" y="3796437"/>
            <a:ext cx="464150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2015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C1BDFE-6E2D-4ECA-8E46-1BCE8F1966F8}"/>
              </a:ext>
            </a:extLst>
          </p:cNvPr>
          <p:cNvSpPr txBox="1"/>
          <p:nvPr/>
        </p:nvSpPr>
        <p:spPr>
          <a:xfrm>
            <a:off x="7213896" y="3796437"/>
            <a:ext cx="464150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2017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5EBBA6-CC52-4ACB-A628-960BA83308D5}"/>
              </a:ext>
            </a:extLst>
          </p:cNvPr>
          <p:cNvSpPr txBox="1"/>
          <p:nvPr/>
        </p:nvSpPr>
        <p:spPr>
          <a:xfrm>
            <a:off x="6619081" y="3796437"/>
            <a:ext cx="464150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2016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A792FC-9E95-4060-BD22-FDA5B1D2BBD8}"/>
              </a:ext>
            </a:extLst>
          </p:cNvPr>
          <p:cNvSpPr txBox="1"/>
          <p:nvPr/>
        </p:nvSpPr>
        <p:spPr>
          <a:xfrm>
            <a:off x="7808711" y="3796437"/>
            <a:ext cx="464150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2018</a:t>
            </a:r>
            <a:endParaRPr lang="ko-KR" altLang="en-US" sz="900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B5EB1E7-BE57-4EC3-A33A-1110FCD1BBBA}"/>
              </a:ext>
            </a:extLst>
          </p:cNvPr>
          <p:cNvCxnSpPr/>
          <p:nvPr/>
        </p:nvCxnSpPr>
        <p:spPr>
          <a:xfrm flipV="1">
            <a:off x="5429452" y="1444908"/>
            <a:ext cx="1917498" cy="1177645"/>
          </a:xfrm>
          <a:prstGeom prst="straightConnector1">
            <a:avLst/>
          </a:prstGeom>
          <a:ln w="3810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B20833-DEAD-45E6-BBD9-46C00D6BAB0C}"/>
              </a:ext>
            </a:extLst>
          </p:cNvPr>
          <p:cNvSpPr txBox="1"/>
          <p:nvPr/>
        </p:nvSpPr>
        <p:spPr>
          <a:xfrm>
            <a:off x="5746607" y="1615269"/>
            <a:ext cx="930081" cy="377693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36% YoY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65DFF-B4FB-4D4F-AAA4-A3F9203A7F1F}"/>
              </a:ext>
            </a:extLst>
          </p:cNvPr>
          <p:cNvSpPr txBox="1"/>
          <p:nvPr/>
        </p:nvSpPr>
        <p:spPr>
          <a:xfrm>
            <a:off x="5842000" y="4003244"/>
            <a:ext cx="1955775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빔 소프트웨어 매출 </a:t>
            </a: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성장율</a:t>
            </a:r>
            <a:endParaRPr lang="ko-KR" altLang="en-US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57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2606583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1785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31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75B7EF0-27FC-4B81-BEE7-072976E0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빔원 </a:t>
            </a:r>
            <a:r>
              <a:rPr lang="en-US" altLang="ko-KR"/>
              <a:t>(Veeam One) </a:t>
            </a:r>
            <a:r>
              <a:rPr lang="ko-KR" altLang="en-US"/>
              <a:t>소개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8A93F8-86F5-41C6-AE11-4C28662205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소프트웨어의 </a:t>
            </a:r>
            <a:r>
              <a:rPr lang="ko-KR" altLang="en-US" dirty="0" err="1"/>
              <a:t>빔원</a:t>
            </a:r>
            <a:r>
              <a:rPr lang="en-US" altLang="ko-KR" dirty="0"/>
              <a:t>(Veeam One)</a:t>
            </a:r>
            <a:r>
              <a:rPr lang="ko-KR" altLang="en-US" dirty="0"/>
              <a:t>은 가상환경</a:t>
            </a:r>
            <a:r>
              <a:rPr lang="en-US" altLang="ko-KR" dirty="0"/>
              <a:t>, </a:t>
            </a:r>
            <a:r>
              <a:rPr lang="ko-KR" altLang="en-US" dirty="0"/>
              <a:t>물리환경</a:t>
            </a:r>
            <a:r>
              <a:rPr lang="en-US" altLang="ko-KR" dirty="0"/>
              <a:t> </a:t>
            </a:r>
            <a:r>
              <a:rPr lang="ko-KR" altLang="en-US" dirty="0"/>
              <a:t>그리고 퍼블릭 클라우드의 </a:t>
            </a:r>
            <a:r>
              <a:rPr lang="en-US" altLang="ko-KR" dirty="0"/>
              <a:t>IT </a:t>
            </a:r>
            <a:r>
              <a:rPr lang="ko-KR" altLang="en-US" dirty="0"/>
              <a:t>인프라 정보를 수집하여 리소스의 사용과 구성 관리를 최적화 </a:t>
            </a:r>
            <a:r>
              <a:rPr lang="ko-KR" altLang="en-US" dirty="0" err="1"/>
              <a:t>할수</a:t>
            </a:r>
            <a:r>
              <a:rPr lang="ko-KR" altLang="en-US" dirty="0"/>
              <a:t> 있는 완전한 가시성을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A899F79-5A1C-4F77-90F7-5C1D5E75A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1925" y="1350000"/>
            <a:ext cx="2700000" cy="3101350"/>
          </a:xfrm>
        </p:spPr>
        <p:txBody>
          <a:bodyPr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24x7 </a:t>
            </a:r>
            <a:r>
              <a:rPr lang="ko-KR" altLang="en-US" dirty="0"/>
              <a:t>실시간 모니터링 및 알람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가상환경</a:t>
            </a:r>
            <a:r>
              <a:rPr lang="en-US" altLang="ko-KR" dirty="0"/>
              <a:t>, </a:t>
            </a:r>
            <a:r>
              <a:rPr lang="ko-KR" altLang="en-US" dirty="0"/>
              <a:t>물리환경</a:t>
            </a:r>
            <a:r>
              <a:rPr lang="en-US" altLang="ko-KR" dirty="0"/>
              <a:t>, </a:t>
            </a:r>
            <a:r>
              <a:rPr lang="ko-KR" altLang="en-US" dirty="0" err="1"/>
              <a:t>퍼블릭</a:t>
            </a:r>
            <a:r>
              <a:rPr lang="ko-KR" altLang="en-US" dirty="0"/>
              <a:t> 클라우드 지원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모니터링 대상의 가용성과 성능 정보 수집</a:t>
            </a:r>
            <a:r>
              <a:rPr lang="en-US" altLang="ko-KR" dirty="0"/>
              <a:t>, </a:t>
            </a:r>
            <a:r>
              <a:rPr lang="ko-KR" altLang="en-US" dirty="0"/>
              <a:t>장애 요소 최소화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SLA</a:t>
            </a:r>
            <a:r>
              <a:rPr lang="ko-KR" altLang="en-US" dirty="0"/>
              <a:t>와 규정준수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리소스 사용량 분석</a:t>
            </a:r>
            <a:r>
              <a:rPr lang="en-US" altLang="ko-KR" dirty="0"/>
              <a:t>, </a:t>
            </a:r>
            <a:r>
              <a:rPr lang="ko-KR" altLang="en-US" dirty="0"/>
              <a:t>트렌드 그리고 예측 정보 제공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리소스 사용률 최적화와 구성관리를 위한 관리 기능 제공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과도한 리소스 할당에 대한 판단 정보 제공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CPU, </a:t>
            </a:r>
            <a:r>
              <a:rPr lang="ko-KR" altLang="en-US" dirty="0"/>
              <a:t>스토리지 등의 사용량에 기반한 과금 및 </a:t>
            </a:r>
            <a:r>
              <a:rPr lang="ko-KR" altLang="en-US" dirty="0" err="1"/>
              <a:t>미터링</a:t>
            </a:r>
            <a:r>
              <a:rPr lang="ko-KR" altLang="en-US" dirty="0"/>
              <a:t> 정보 제공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604959F-44B5-41A9-AB9D-A58EAB6CEA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Deployment Guide, About Veeam ONE, </a:t>
            </a:r>
            <a:r>
              <a:rPr lang="en-US" altLang="ko-KR">
                <a:hlinkClick r:id="rId2"/>
              </a:rPr>
              <a:t>https://helpcenter.veeam.com/docs/one/deployment/about.html?ver=95</a:t>
            </a: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05205A4-0A26-45FF-9D59-29D4AE7A9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https://www.veeam.com/content/dam/veeam/en/public/images/virtualization-management-one-solution/veeam-one-9-5-diagramm.png.web.1280.1280.png?ck=1506676637193">
            <a:extLst>
              <a:ext uri="{FF2B5EF4-FFF2-40B4-BE49-F238E27FC236}">
                <a16:creationId xmlns:a16="http://schemas.microsoft.com/office/drawing/2014/main" id="{BBCB8943-D80D-45A5-A043-E026677B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86" y="1827977"/>
            <a:ext cx="5290390" cy="194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15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72A9DA5-56E4-4937-8604-4D3E0AD3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656" y="2384882"/>
            <a:ext cx="2398501" cy="2495550"/>
          </a:xfrm>
          <a:prstGeom prst="rect">
            <a:avLst/>
          </a:prstGeom>
        </p:spPr>
      </p:pic>
      <p:sp>
        <p:nvSpPr>
          <p:cNvPr id="11" name="제목 10">
            <a:extLst>
              <a:ext uri="{FF2B5EF4-FFF2-40B4-BE49-F238E27FC236}">
                <a16:creationId xmlns:a16="http://schemas.microsoft.com/office/drawing/2014/main" id="{DABB0283-C445-4C07-9EFC-A16E444A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IT</a:t>
            </a:r>
            <a:r>
              <a:rPr lang="ko-KR" altLang="en-US"/>
              <a:t> 인프라의 중추 신경계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A182867-7F3D-4330-AE22-C3D251557A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빔원</a:t>
            </a:r>
            <a:r>
              <a:rPr lang="en-US" altLang="ko-KR"/>
              <a:t>(Veeam One)</a:t>
            </a:r>
            <a:r>
              <a:rPr lang="ko-KR" altLang="en-US"/>
              <a:t>은 중추신경계와 같이 </a:t>
            </a:r>
            <a:r>
              <a:rPr lang="en-US" altLang="ko-KR"/>
              <a:t>IT </a:t>
            </a:r>
            <a:r>
              <a:rPr lang="ko-KR" altLang="en-US"/>
              <a:t>인프라 전역을 연결하여 이상변화를 감지하고 보고하며 통계를 내고 예측하여 인프라 전역에 대한 가시성을 통해 인프라의 연속성을 유지할수 있도록 해줍니다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9" name="텍스트 개체 틀 68">
            <a:extLst>
              <a:ext uri="{FF2B5EF4-FFF2-40B4-BE49-F238E27FC236}">
                <a16:creationId xmlns:a16="http://schemas.microsoft.com/office/drawing/2014/main" id="{59804656-69A3-4A9B-99D5-783525AFBB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2000" y="1349999"/>
            <a:ext cx="2700000" cy="3523373"/>
          </a:xfrm>
        </p:spPr>
        <p:txBody>
          <a:bodyPr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24 x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 실시간 모니터링 및 알람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200</a:t>
            </a:r>
            <a:r>
              <a:rPr lang="ko-KR" altLang="en-US" dirty="0"/>
              <a:t>개 이상의</a:t>
            </a:r>
            <a:r>
              <a:rPr lang="en-US" altLang="ko-KR" dirty="0"/>
              <a:t> </a:t>
            </a:r>
            <a:r>
              <a:rPr lang="ko-KR" altLang="en-US" dirty="0"/>
              <a:t>베스트 </a:t>
            </a:r>
            <a:r>
              <a:rPr lang="ko-KR" altLang="en-US" dirty="0" err="1"/>
              <a:t>프랙티스</a:t>
            </a:r>
            <a:r>
              <a:rPr lang="ko-KR" altLang="en-US" dirty="0"/>
              <a:t> 기반 디폴트 알람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100</a:t>
            </a:r>
            <a:r>
              <a:rPr lang="ko-KR" altLang="en-US" dirty="0"/>
              <a:t>개 이상의 다양한 리포팅 및 </a:t>
            </a:r>
            <a:r>
              <a:rPr lang="ko-KR" altLang="en-US" dirty="0" err="1"/>
              <a:t>커스터마이제이션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백업 인프라 완결성 평가 툴 제공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Veeam</a:t>
            </a:r>
            <a:r>
              <a:rPr lang="ko-KR" altLang="en-US" dirty="0"/>
              <a:t> </a:t>
            </a:r>
            <a:r>
              <a:rPr lang="en-US" altLang="ko-KR" dirty="0"/>
              <a:t>Cloud</a:t>
            </a:r>
            <a:r>
              <a:rPr lang="ko-KR" altLang="en-US" dirty="0"/>
              <a:t> </a:t>
            </a:r>
            <a:r>
              <a:rPr lang="en-US" altLang="ko-KR" dirty="0"/>
              <a:t>Connect</a:t>
            </a:r>
            <a:r>
              <a:rPr lang="ko-KR" altLang="en-US" dirty="0"/>
              <a:t> 모니터링 및 리포팅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헬스체크 및 성능 대시보드 기능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성능 및 구성변경 감지</a:t>
            </a:r>
            <a:r>
              <a:rPr lang="en-US" altLang="ko-KR" dirty="0"/>
              <a:t>, </a:t>
            </a:r>
            <a:r>
              <a:rPr lang="ko-KR" altLang="en-US" dirty="0"/>
              <a:t>평가</a:t>
            </a:r>
            <a:r>
              <a:rPr lang="en-US" altLang="ko-KR" dirty="0"/>
              <a:t>, </a:t>
            </a:r>
            <a:r>
              <a:rPr lang="ko-KR" altLang="en-US" dirty="0"/>
              <a:t>트렌드 보고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성능 및 리소스 사용량 예측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스토리지 공간 사용량 기반 과금 및 </a:t>
            </a:r>
            <a:r>
              <a:rPr lang="ko-KR" altLang="en-US" dirty="0" err="1"/>
              <a:t>미터링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백업 실패</a:t>
            </a:r>
            <a:r>
              <a:rPr lang="en-US" altLang="ko-KR" dirty="0"/>
              <a:t>/</a:t>
            </a:r>
            <a:r>
              <a:rPr lang="ko-KR" altLang="en-US" dirty="0"/>
              <a:t>성공</a:t>
            </a:r>
            <a:r>
              <a:rPr lang="en-US" altLang="ko-KR" dirty="0"/>
              <a:t> </a:t>
            </a:r>
            <a:r>
              <a:rPr lang="ko-KR" altLang="en-US" dirty="0"/>
              <a:t>통계</a:t>
            </a:r>
            <a:endParaRPr lang="en-US" altLang="ko-KR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 err="1"/>
              <a:t>대상별</a:t>
            </a:r>
            <a:r>
              <a:rPr lang="ko-KR" altLang="en-US" dirty="0"/>
              <a:t> 보관 </a:t>
            </a:r>
            <a:r>
              <a:rPr lang="ko-KR" altLang="en-US" dirty="0" err="1"/>
              <a:t>백업본</a:t>
            </a:r>
            <a:r>
              <a:rPr lang="ko-KR" altLang="en-US" dirty="0"/>
              <a:t> 관리 </a:t>
            </a:r>
            <a:r>
              <a:rPr lang="en-US" altLang="ko-KR" dirty="0"/>
              <a:t>(</a:t>
            </a:r>
            <a:r>
              <a:rPr lang="ko-KR" altLang="en-US" dirty="0"/>
              <a:t>컴플라이언스</a:t>
            </a:r>
            <a:r>
              <a:rPr lang="en-US" altLang="ko-KR" dirty="0"/>
              <a:t>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dirty="0"/>
              <a:t>구성 정보 관리 및 리포팅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11111-B2DF-4861-89ED-38BE654F9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도넛 20">
            <a:extLst>
              <a:ext uri="{FF2B5EF4-FFF2-40B4-BE49-F238E27FC236}">
                <a16:creationId xmlns:a16="http://schemas.microsoft.com/office/drawing/2014/main" id="{507D747D-E997-40EB-9AF0-DCEB9EEA7929}"/>
              </a:ext>
            </a:extLst>
          </p:cNvPr>
          <p:cNvSpPr/>
          <p:nvPr/>
        </p:nvSpPr>
        <p:spPr>
          <a:xfrm>
            <a:off x="1514906" y="1728631"/>
            <a:ext cx="2970000" cy="2970000"/>
          </a:xfrm>
          <a:prstGeom prst="donut">
            <a:avLst>
              <a:gd name="adj" fmla="val 56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19" name="Picture 4" descr="http://realtimemed.com/wp-content/uploads/2015/02/transights-dashboard.png">
            <a:extLst>
              <a:ext uri="{FF2B5EF4-FFF2-40B4-BE49-F238E27FC236}">
                <a16:creationId xmlns:a16="http://schemas.microsoft.com/office/drawing/2014/main" id="{2DC4D3FA-EA39-4D93-AAAC-AEF5D689E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13" y="3148376"/>
            <a:ext cx="453722" cy="3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ttps://cdn3.iconfinder.com/data/icons/business-finance-2/256/Financial_Analysis-512.png">
            <a:extLst>
              <a:ext uri="{FF2B5EF4-FFF2-40B4-BE49-F238E27FC236}">
                <a16:creationId xmlns:a16="http://schemas.microsoft.com/office/drawing/2014/main" id="{8583199E-389C-4582-878A-34AF5FCF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602" y="3166303"/>
            <a:ext cx="340117" cy="34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 descr="http://www.spabanki.in/images/report.png">
            <a:extLst>
              <a:ext uri="{FF2B5EF4-FFF2-40B4-BE49-F238E27FC236}">
                <a16:creationId xmlns:a16="http://schemas.microsoft.com/office/drawing/2014/main" id="{D7D6AC58-6B7C-447E-B9BE-A2CBB372E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55" y="395486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5F80D8-BA3D-4C98-8E52-3B63C9A16090}"/>
              </a:ext>
            </a:extLst>
          </p:cNvPr>
          <p:cNvSpPr txBox="1"/>
          <p:nvPr/>
        </p:nvSpPr>
        <p:spPr>
          <a:xfrm>
            <a:off x="1525519" y="1681275"/>
            <a:ext cx="900494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성능 모니터링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6C73E5-29A6-4427-9408-AB88BD546CCA}"/>
              </a:ext>
            </a:extLst>
          </p:cNvPr>
          <p:cNvSpPr txBox="1"/>
          <p:nvPr/>
        </p:nvSpPr>
        <p:spPr>
          <a:xfrm>
            <a:off x="563717" y="2244499"/>
            <a:ext cx="820397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백업 구성변경 탐지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59AE22-7F28-4DAE-8EAE-F41A3C93B0AB}"/>
              </a:ext>
            </a:extLst>
          </p:cNvPr>
          <p:cNvSpPr txBox="1"/>
          <p:nvPr/>
        </p:nvSpPr>
        <p:spPr>
          <a:xfrm>
            <a:off x="555340" y="3082723"/>
            <a:ext cx="687656" cy="357174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사용량 기반</a:t>
            </a:r>
            <a:endParaRPr lang="en-US" altLang="ko-KR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과금 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C7DDDE-670D-4C53-8E9C-ACFC5E674BA2}"/>
              </a:ext>
            </a:extLst>
          </p:cNvPr>
          <p:cNvSpPr txBox="1"/>
          <p:nvPr/>
        </p:nvSpPr>
        <p:spPr>
          <a:xfrm>
            <a:off x="2963656" y="1477580"/>
            <a:ext cx="1056281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200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개 이상의 알람 및 커스터마이징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62A67B-BEE2-4550-90CC-8A1D9BA16DD6}"/>
              </a:ext>
            </a:extLst>
          </p:cNvPr>
          <p:cNvSpPr txBox="1"/>
          <p:nvPr/>
        </p:nvSpPr>
        <p:spPr>
          <a:xfrm>
            <a:off x="4141251" y="1868998"/>
            <a:ext cx="1170815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라이선스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리소스 정보 수집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7B74FC-90B6-44F8-9AA9-B0E0619EE018}"/>
              </a:ext>
            </a:extLst>
          </p:cNvPr>
          <p:cNvSpPr txBox="1"/>
          <p:nvPr/>
        </p:nvSpPr>
        <p:spPr>
          <a:xfrm>
            <a:off x="4382830" y="2914487"/>
            <a:ext cx="526172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대시보드</a:t>
            </a:r>
            <a:endParaRPr lang="ko-KR" altLang="en-US" sz="9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2C0AA-A13D-4316-96A8-A9625B5BA4FB}"/>
              </a:ext>
            </a:extLst>
          </p:cNvPr>
          <p:cNvSpPr txBox="1"/>
          <p:nvPr/>
        </p:nvSpPr>
        <p:spPr>
          <a:xfrm>
            <a:off x="676859" y="4033152"/>
            <a:ext cx="1216859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100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여개의 리포팅 및 커스터마이징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F64CF2-8544-41A1-8AA3-0BD4662D4F4C}"/>
              </a:ext>
            </a:extLst>
          </p:cNvPr>
          <p:cNvSpPr txBox="1"/>
          <p:nvPr/>
        </p:nvSpPr>
        <p:spPr>
          <a:xfrm>
            <a:off x="4456658" y="3716954"/>
            <a:ext cx="792332" cy="331526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컴플라이언스</a:t>
            </a:r>
            <a:r>
              <a:rPr lang="en-US" altLang="ko-KR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준수 확인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3742FEA-ABFF-4DBA-B0B2-2B595409F636}"/>
              </a:ext>
            </a:extLst>
          </p:cNvPr>
          <p:cNvSpPr txBox="1"/>
          <p:nvPr/>
        </p:nvSpPr>
        <p:spPr>
          <a:xfrm>
            <a:off x="2399992" y="4230411"/>
            <a:ext cx="947987" cy="193027"/>
          </a:xfrm>
          <a:prstGeom prst="rect">
            <a:avLst/>
          </a:prstGeom>
          <a:noFill/>
        </p:spPr>
        <p:txBody>
          <a:bodyPr wrap="square" lIns="27000" tIns="27000" rIns="27000" bIns="27000" rtlCol="0" anchor="ctr" anchorCtr="0">
            <a:spAutoFit/>
          </a:bodyPr>
          <a:lstStyle/>
          <a:p>
            <a:pPr algn="ctr">
              <a:spcAft>
                <a:spcPts val="150"/>
              </a:spcAft>
            </a:pPr>
            <a:r>
              <a:rPr lang="ko-KR" altLang="en-US" sz="9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예측 모델링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CC9CA10-006C-489A-B77D-C351CF041FEC}"/>
              </a:ext>
            </a:extLst>
          </p:cNvPr>
          <p:cNvGrpSpPr/>
          <p:nvPr/>
        </p:nvGrpSpPr>
        <p:grpSpPr>
          <a:xfrm>
            <a:off x="2657347" y="4437782"/>
            <a:ext cx="561996" cy="435590"/>
            <a:chOff x="3657601" y="5917042"/>
            <a:chExt cx="749328" cy="580787"/>
          </a:xfrm>
        </p:grpSpPr>
        <p:pic>
          <p:nvPicPr>
            <p:cNvPr id="36" name="Picture 2" descr="맥, 응용 프로그램, 창">
              <a:extLst>
                <a:ext uri="{FF2B5EF4-FFF2-40B4-BE49-F238E27FC236}">
                  <a16:creationId xmlns:a16="http://schemas.microsoft.com/office/drawing/2014/main" id="{63EF75D9-AE6F-4E40-B404-7FEA54274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601" y="5917042"/>
              <a:ext cx="749328" cy="580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4CBC17-04D5-46FC-8E93-8439003C1A23}"/>
                </a:ext>
              </a:extLst>
            </p:cNvPr>
            <p:cNvSpPr txBox="1"/>
            <p:nvPr/>
          </p:nvSpPr>
          <p:spPr>
            <a:xfrm>
              <a:off x="3736177" y="5986418"/>
              <a:ext cx="608259" cy="442035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>
                <a:spcAft>
                  <a:spcPts val="150"/>
                </a:spcAft>
              </a:pPr>
              <a:r>
                <a:rPr lang="en-US" altLang="ko-KR" sz="900" b="1" dirty="0">
                  <a:solidFill>
                    <a:srgbClr val="00B336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What if?</a:t>
              </a:r>
              <a:endParaRPr lang="ko-KR" altLang="en-US" sz="900" b="1" dirty="0" err="1">
                <a:solidFill>
                  <a:srgbClr val="00B336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7C4ACF2B-0BDD-4F56-988D-5E8CBEFFA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6901" y="3094985"/>
            <a:ext cx="324000" cy="44640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44EAD0D5-5809-4BE0-932C-C5F4CDCBD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637" y="2415795"/>
            <a:ext cx="521227" cy="420661"/>
          </a:xfrm>
          <a:prstGeom prst="rect">
            <a:avLst/>
          </a:prstGeom>
        </p:spPr>
      </p:pic>
      <p:pic>
        <p:nvPicPr>
          <p:cNvPr id="57" name="Picture 31">
            <a:extLst>
              <a:ext uri="{FF2B5EF4-FFF2-40B4-BE49-F238E27FC236}">
                <a16:creationId xmlns:a16="http://schemas.microsoft.com/office/drawing/2014/main" id="{034C2F70-533E-4C4A-94C3-E2BBC62852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554" y="1524961"/>
            <a:ext cx="405000" cy="294914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9E6C73EE-73A9-45C8-A287-D40355972E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8807" y="2169847"/>
            <a:ext cx="486000" cy="465629"/>
          </a:xfrm>
          <a:prstGeom prst="rect">
            <a:avLst/>
          </a:prstGeom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C3371152-5D37-4B58-BEED-5BF6652DDE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6807" y="3872396"/>
            <a:ext cx="405000" cy="507611"/>
          </a:xfrm>
          <a:prstGeom prst="rect">
            <a:avLst/>
          </a:prstGeom>
        </p:spPr>
      </p:pic>
      <p:pic>
        <p:nvPicPr>
          <p:cNvPr id="68" name="Picture 18" descr="https://44s3b94691sl3smgmb1y936e-wpengine.netdna-ssl.com/wp-content/uploads/2016/12/performance-icon-png-6.png">
            <a:extLst>
              <a:ext uri="{FF2B5EF4-FFF2-40B4-BE49-F238E27FC236}">
                <a16:creationId xmlns:a16="http://schemas.microsoft.com/office/drawing/2014/main" id="{A8BD78D9-4160-486C-A0F9-7F4F83AEE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66" y="1881469"/>
            <a:ext cx="405000" cy="24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604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lick the image to zoom out">
            <a:extLst>
              <a:ext uri="{FF2B5EF4-FFF2-40B4-BE49-F238E27FC236}">
                <a16:creationId xmlns:a16="http://schemas.microsoft.com/office/drawing/2014/main" id="{FC5117A1-A364-4AF8-8659-5C3A1DA99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29961"/>
            <a:ext cx="2700000" cy="17319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BD0E77-EDD3-4DB4-B9F0-1479A9BA3B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54" y="2855124"/>
            <a:ext cx="2700000" cy="15247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1156BFA-9FA0-4591-996D-5A1EFBD7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멀티클라우드 인프라 가시성의 해답은 빔원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9EF9F8D-B3E8-459B-9D85-3F62BE58A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빔원은 직관적인 그래픽과 다양한 플랫폼과의 호환성으로 멀티클라우드 환경에 필요한 폭넓고 깊이있는 가시성을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46921FA6-527E-41F5-9042-7B9535D58C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96FAD7-F064-460A-AE96-15AA37DA59D0}"/>
              </a:ext>
            </a:extLst>
          </p:cNvPr>
          <p:cNvSpPr/>
          <p:nvPr/>
        </p:nvSpPr>
        <p:spPr>
          <a:xfrm>
            <a:off x="5988049" y="2408235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CPU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와 스토리지 리소스의 낭비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837FE23-8616-4202-918D-F4EEDE84C7B1}"/>
              </a:ext>
            </a:extLst>
          </p:cNvPr>
          <p:cNvSpPr/>
          <p:nvPr/>
        </p:nvSpPr>
        <p:spPr>
          <a:xfrm>
            <a:off x="5988049" y="2886510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데이터 수집과 문서화를 위한 비생산적 근로시간</a:t>
            </a:r>
            <a:endParaRPr lang="ko-KR" altLang="en-US" sz="750" baseline="30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38582A-3A76-465A-A247-6C426AFCFDA8}"/>
              </a:ext>
            </a:extLst>
          </p:cNvPr>
          <p:cNvSpPr/>
          <p:nvPr/>
        </p:nvSpPr>
        <p:spPr>
          <a:xfrm>
            <a:off x="5988049" y="3364784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SLA 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또는 컴플라이언스의 부적합</a:t>
            </a:r>
            <a:endParaRPr lang="ko-KR" altLang="en-US" sz="750" baseline="30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74B650-D5F9-4872-9BF4-AF0209CF5609}"/>
              </a:ext>
            </a:extLst>
          </p:cNvPr>
          <p:cNvSpPr/>
          <p:nvPr/>
        </p:nvSpPr>
        <p:spPr>
          <a:xfrm>
            <a:off x="5988049" y="3843058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판단미스로 인한 장애 또는 잠재적 장애요소의 간과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2A5676-811E-4F51-A78A-6D9439C69102}"/>
              </a:ext>
            </a:extLst>
          </p:cNvPr>
          <p:cNvSpPr/>
          <p:nvPr/>
        </p:nvSpPr>
        <p:spPr>
          <a:xfrm>
            <a:off x="5988049" y="4321332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리소스 사용량 측정의 어려움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4DB163-1E34-419B-BDFB-74D8C9B1E160}"/>
              </a:ext>
            </a:extLst>
          </p:cNvPr>
          <p:cNvSpPr/>
          <p:nvPr/>
        </p:nvSpPr>
        <p:spPr>
          <a:xfrm>
            <a:off x="5988049" y="1929961"/>
            <a:ext cx="2603501" cy="37907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구성 오류로 인한 장애 </a:t>
            </a: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전체의 </a:t>
            </a: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80% </a:t>
            </a:r>
            <a:r>
              <a:rPr lang="ko-KR" altLang="en-US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이상</a:t>
            </a:r>
            <a:r>
              <a:rPr lang="en-US" altLang="ko-KR" sz="75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lang="ko-KR" altLang="en-US" sz="75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AA9843-2656-4129-9906-EDF3988BE06D}"/>
              </a:ext>
            </a:extLst>
          </p:cNvPr>
          <p:cNvSpPr/>
          <p:nvPr/>
        </p:nvSpPr>
        <p:spPr>
          <a:xfrm>
            <a:off x="6623271" y="1357632"/>
            <a:ext cx="1333058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가시성의 부재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394A80C-3557-45FD-80D3-5630BF4E4764}"/>
              </a:ext>
            </a:extLst>
          </p:cNvPr>
          <p:cNvSpPr/>
          <p:nvPr/>
        </p:nvSpPr>
        <p:spPr>
          <a:xfrm>
            <a:off x="907844" y="1357632"/>
            <a:ext cx="1333058" cy="2921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r>
              <a:rPr lang="ko-KR" altLang="en-US" sz="105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가시성의 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365F90-3345-43F2-91C3-DF48B74A5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753" y="1966618"/>
            <a:ext cx="3240000" cy="259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1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2981232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14182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리포팅 기능 </a:t>
            </a:r>
            <a:r>
              <a:rPr lang="en-US" altLang="ko-KR" sz="2400" dirty="0"/>
              <a:t>(VBR, EM)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인프라 구성 정보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백업작업 결과 등 다양하고 향상된 리포팅 기능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CC54A8-7FB5-4B87-858B-38920DE1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62" y="2344592"/>
            <a:ext cx="3599675" cy="2279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76ED0E-6ACC-4CD5-97D5-5A1557128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896" y="1307225"/>
            <a:ext cx="5188208" cy="9092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E47C6-5D31-4629-B6E3-D039DDB72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343" y="2344592"/>
            <a:ext cx="3009414" cy="22797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612739-5A50-4288-ACB9-CEE911144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488" y="2344592"/>
            <a:ext cx="3182200" cy="22865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65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3324135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25262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모니터링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리포팅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비즈니스 뷰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11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6DD0-C56A-4527-A771-911789D0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</a:t>
            </a:r>
            <a:r>
              <a:rPr lang="ko-KR" altLang="en-US" dirty="0"/>
              <a:t>성능 모니터링 </a:t>
            </a:r>
            <a:r>
              <a:rPr lang="en-US" altLang="ko-KR" dirty="0"/>
              <a:t>– 1/2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6440D6-F542-476E-9F79-AF50AFF94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925" y="810000"/>
            <a:ext cx="8100000" cy="810000"/>
          </a:xfrm>
        </p:spPr>
        <p:txBody>
          <a:bodyPr/>
          <a:lstStyle/>
          <a:p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가상 스위치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데이터스토어</a:t>
            </a:r>
            <a:r>
              <a:rPr lang="en-US" altLang="ko-KR" dirty="0"/>
              <a:t>, CSV, </a:t>
            </a:r>
            <a:r>
              <a:rPr lang="ko-KR" altLang="en-US" dirty="0"/>
              <a:t>디스크 등 가상환경의 주요 요소에 대한 다양한 성능 분석을 제공합니다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8902D-C9E3-409F-BF96-7D4013A77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VMware vSphere Performance Charts, </a:t>
            </a:r>
            <a:r>
              <a:rPr lang="en-US" altLang="ko-KR" dirty="0">
                <a:hlinkClick r:id="rId2"/>
              </a:rPr>
              <a:t>https://helpcenter.veeam.com/docs/one/monitor/vsphere_charts.html?ver=95</a:t>
            </a:r>
            <a:endParaRPr lang="en-US" altLang="ko-KR" dirty="0"/>
          </a:p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Microsoft Hyper-V Performance Charts, </a:t>
            </a:r>
            <a:r>
              <a:rPr lang="en-US" altLang="ko-KR" dirty="0">
                <a:hlinkClick r:id="rId3"/>
              </a:rPr>
              <a:t>https://helpcenter.veeam.com/docs/one/monitor/hyperv_charts.html?ver=95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B51AA-4A41-4759-AF46-70145CE7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Virtual Infrastructure Performance Charts">
            <a:extLst>
              <a:ext uri="{FF2B5EF4-FFF2-40B4-BE49-F238E27FC236}">
                <a16:creationId xmlns:a16="http://schemas.microsoft.com/office/drawing/2014/main" id="{321B4A39-CA88-4EC4-BBA3-C6CFE9DF3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350000"/>
            <a:ext cx="4379375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rtual Infrastructure Performance Charts">
            <a:extLst>
              <a:ext uri="{FF2B5EF4-FFF2-40B4-BE49-F238E27FC236}">
                <a16:creationId xmlns:a16="http://schemas.microsoft.com/office/drawing/2014/main" id="{0CCDA759-CCD0-49A9-B672-D2A7FCCB7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888" y="1350000"/>
            <a:ext cx="4365625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38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6DD0-C56A-4527-A771-911789D0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</a:t>
            </a:r>
            <a:r>
              <a:rPr lang="ko-KR" altLang="en-US" dirty="0"/>
              <a:t>성능 모니터링 </a:t>
            </a:r>
            <a:r>
              <a:rPr lang="en-US" altLang="ko-KR" dirty="0"/>
              <a:t>– 2/2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6440D6-F542-476E-9F79-AF50AFF94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925" y="810000"/>
            <a:ext cx="8100000" cy="810000"/>
          </a:xfrm>
        </p:spPr>
        <p:txBody>
          <a:bodyPr/>
          <a:lstStyle/>
          <a:p>
            <a:r>
              <a:rPr lang="en-US" altLang="ko-KR" dirty="0"/>
              <a:t>CPU, </a:t>
            </a:r>
            <a:r>
              <a:rPr lang="ko-KR" altLang="en-US" dirty="0"/>
              <a:t>메모리</a:t>
            </a:r>
            <a:r>
              <a:rPr lang="en-US" altLang="ko-KR" dirty="0"/>
              <a:t>, </a:t>
            </a:r>
            <a:r>
              <a:rPr lang="ko-KR" altLang="en-US" dirty="0"/>
              <a:t>가상 스위치</a:t>
            </a:r>
            <a:r>
              <a:rPr lang="en-US" altLang="ko-KR" dirty="0"/>
              <a:t>, </a:t>
            </a:r>
            <a:r>
              <a:rPr lang="ko-KR" altLang="en-US" dirty="0"/>
              <a:t>네트워크</a:t>
            </a:r>
            <a:r>
              <a:rPr lang="en-US" altLang="ko-KR" dirty="0"/>
              <a:t>, </a:t>
            </a:r>
            <a:r>
              <a:rPr lang="ko-KR" altLang="en-US" dirty="0"/>
              <a:t>디스크</a:t>
            </a:r>
            <a:r>
              <a:rPr lang="en-US" altLang="ko-KR" dirty="0"/>
              <a:t>, </a:t>
            </a:r>
            <a:r>
              <a:rPr lang="ko-KR" altLang="en-US" dirty="0"/>
              <a:t>데이터스토어</a:t>
            </a:r>
            <a:r>
              <a:rPr lang="en-US" altLang="ko-KR" dirty="0"/>
              <a:t>, CSV, </a:t>
            </a:r>
            <a:r>
              <a:rPr lang="ko-KR" altLang="en-US" dirty="0"/>
              <a:t>디스크 등 가상환경의 주요 요소에 대한 다양한 성능 분석을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8902D-C9E3-409F-BF96-7D4013A77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Storage Path Performance Chart, </a:t>
            </a:r>
            <a:r>
              <a:rPr lang="en-US" altLang="ko-KR" dirty="0">
                <a:hlinkClick r:id="rId2"/>
              </a:rPr>
              <a:t>https://helpcenter.veeam.com/docs/one/monitor/vsphere_storage_path.html?ver=95</a:t>
            </a:r>
            <a:endParaRPr lang="en-US" altLang="ko-KR" dirty="0"/>
          </a:p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Cluster Shared Volume Performance Chart, </a:t>
            </a:r>
            <a:r>
              <a:rPr lang="en-US" altLang="ko-KR" dirty="0">
                <a:hlinkClick r:id="rId3"/>
              </a:rPr>
              <a:t>https://helpcenter.veeam.com/docs/one/monitor/hyperv_csv_2012.html?ver=95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B51AA-4A41-4759-AF46-70145CE7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2" name="Picture 4" descr="CSV Performance Chart (Windows Server 2012/2012 R2/2016)">
            <a:extLst>
              <a:ext uri="{FF2B5EF4-FFF2-40B4-BE49-F238E27FC236}">
                <a16:creationId xmlns:a16="http://schemas.microsoft.com/office/drawing/2014/main" id="{33762A6B-2D70-4690-A498-70C88DB4A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1" y="1350000"/>
            <a:ext cx="4365625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torage Path Performance Chart">
            <a:extLst>
              <a:ext uri="{FF2B5EF4-FFF2-40B4-BE49-F238E27FC236}">
                <a16:creationId xmlns:a16="http://schemas.microsoft.com/office/drawing/2014/main" id="{5B5640FF-A5AC-4B1F-9F23-B6EB6AFA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50000"/>
            <a:ext cx="440275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182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6DD0-C56A-4527-A771-911789D0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</a:t>
            </a:r>
            <a:r>
              <a:rPr lang="ko-KR" altLang="en-US" dirty="0"/>
              <a:t>이벤트 모니터링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6440D6-F542-476E-9F79-AF50AFF94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925" y="810000"/>
            <a:ext cx="8100000" cy="810000"/>
          </a:xfrm>
        </p:spPr>
        <p:txBody>
          <a:bodyPr/>
          <a:lstStyle/>
          <a:p>
            <a:r>
              <a:rPr lang="ko-KR" altLang="en-US" dirty="0"/>
              <a:t>성능관련 특이사항이나 특정 이벤트를 감지해서 알려주고 내역을 정리하거나 </a:t>
            </a:r>
            <a:r>
              <a:rPr lang="ko-KR" altLang="en-US" dirty="0" err="1"/>
              <a:t>필터할수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8902D-C9E3-409F-BF96-7D4013A776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</a:t>
            </a:r>
          </a:p>
          <a:p>
            <a:r>
              <a:rPr lang="en-US" altLang="ko-KR" dirty="0" err="1"/>
              <a:t>Veeam</a:t>
            </a:r>
            <a:r>
              <a:rPr lang="en-US" altLang="ko-KR" dirty="0"/>
              <a:t> ONE 9.5 Monitor User Guide,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B51AA-4A41-4759-AF46-70145CE7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View Events on Performance Charts">
            <a:extLst>
              <a:ext uri="{FF2B5EF4-FFF2-40B4-BE49-F238E27FC236}">
                <a16:creationId xmlns:a16="http://schemas.microsoft.com/office/drawing/2014/main" id="{CF85A544-4444-4F78-84E1-AAD7CDF91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50000"/>
            <a:ext cx="4513437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yper-V Tasks &amp; Events">
            <a:extLst>
              <a:ext uri="{FF2B5EF4-FFF2-40B4-BE49-F238E27FC236}">
                <a16:creationId xmlns:a16="http://schemas.microsoft.com/office/drawing/2014/main" id="{04D1FED6-30C0-42CA-A247-ABCE6B75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26" y="1350000"/>
            <a:ext cx="4365625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671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93AC6719-1780-4C9D-BA7E-C2BCC32EA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현황 모니터링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9C3C78C-8D83-4DB9-A971-8C34FAB6ED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가장 최근 백업 작업을 기준으로 전체 백업대상의 상태를 점검하고 가장 과부하 되는 부분을 그래픽으로 쉽게 확인할 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C0F21B7-1E27-49D4-A9CD-E29C9553FB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Backup Infrastructure Summary, </a:t>
            </a:r>
            <a:r>
              <a:rPr lang="en-US" altLang="ko-KR">
                <a:hlinkClick r:id="rId2"/>
              </a:rPr>
              <a:t>https://helpcenter.veeam.com/docs/one/monitor/backup_infrastructure_summary.html?ver=95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9C7C38DE-4738-4858-A787-680D25F2A9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Backup Infrastructure Summary">
            <a:extLst>
              <a:ext uri="{FF2B5EF4-FFF2-40B4-BE49-F238E27FC236}">
                <a16:creationId xmlns:a16="http://schemas.microsoft.com/office/drawing/2014/main" id="{D2E13DB0-DF68-4413-8BBD-2F55B389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93500"/>
            <a:ext cx="482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Backup Agent Details">
            <a:extLst>
              <a:ext uri="{FF2B5EF4-FFF2-40B4-BE49-F238E27FC236}">
                <a16:creationId xmlns:a16="http://schemas.microsoft.com/office/drawing/2014/main" id="{FBF325DE-EE0F-4796-8D00-0B43240B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25" y="1093500"/>
            <a:ext cx="477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84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2F9664-5237-406E-B92B-DB3C98B2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저장소 모니터링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89BB7E-0DBF-4713-B041-6056B49A46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 서버에서 관리하는 백업 저장소</a:t>
            </a:r>
            <a:r>
              <a:rPr lang="en-US" altLang="ko-KR"/>
              <a:t>(Backup Repository)</a:t>
            </a:r>
            <a:r>
              <a:rPr lang="ko-KR" altLang="en-US"/>
              <a:t>에 대한 구성 개요 및 성능 분석을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E4B889-8369-49B0-989A-6E4DC1251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Backup Repositories Overview, </a:t>
            </a:r>
            <a:r>
              <a:rPr lang="en-US" altLang="ko-KR">
                <a:hlinkClick r:id="rId2"/>
              </a:rPr>
              <a:t>https://helpcenter.veeam.com/docs/one/monitor/backup_repositories_overview.html?ver=95</a:t>
            </a:r>
            <a:endParaRPr lang="en-US" altLang="ko-KR"/>
          </a:p>
          <a:p>
            <a:r>
              <a:rPr lang="en-US" altLang="ko-KR"/>
              <a:t>Veeam ONE 9.5 Monitor User Guide, Backup Repository Summary, </a:t>
            </a:r>
            <a:r>
              <a:rPr lang="en-US" altLang="ko-KR">
                <a:hlinkClick r:id="rId3"/>
              </a:rPr>
              <a:t>https://helpcenter.veeam.com/docs/one/monitor/backup_repository_summary.html?ver=95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3A4819C-5C0B-4B74-9EF3-96408D754B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6" name="Picture 4" descr="Backup Repositories Overview">
            <a:extLst>
              <a:ext uri="{FF2B5EF4-FFF2-40B4-BE49-F238E27FC236}">
                <a16:creationId xmlns:a16="http://schemas.microsoft.com/office/drawing/2014/main" id="{C627D764-C4C1-4855-B3D9-5A1738EB7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00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ackup Repository Summary">
            <a:extLst>
              <a:ext uri="{FF2B5EF4-FFF2-40B4-BE49-F238E27FC236}">
                <a16:creationId xmlns:a16="http://schemas.microsoft.com/office/drawing/2014/main" id="{ED8F4436-7E9D-4F66-9000-744D2A85F1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25" y="13500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638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FC836-6F78-4553-B7B0-A625A52E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프록시</a:t>
            </a:r>
            <a:r>
              <a:rPr lang="en-US" altLang="ko-KR"/>
              <a:t>(</a:t>
            </a:r>
            <a:r>
              <a:rPr lang="ko-KR" altLang="en-US"/>
              <a:t>전송정보와 성능</a:t>
            </a:r>
            <a:r>
              <a:rPr lang="en-US" altLang="ko-KR"/>
              <a:t>)</a:t>
            </a:r>
            <a:r>
              <a:rPr lang="ko-KR" altLang="en-US"/>
              <a:t> 모니터링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6F40F-0EB4-4655-8D33-1C6065AAD2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선택한 기간동안 백업 데이터 전송에 대한 정보 및 성능 분석을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3B8D2D-CE8A-4790-8937-1D2F991F9C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Proxy Server Summary, </a:t>
            </a:r>
            <a:r>
              <a:rPr lang="en-US" altLang="ko-KR">
                <a:hlinkClick r:id="rId2"/>
              </a:rPr>
              <a:t>https://helpcenter.veeam.com/docs/one/monitor/backup_proxy_summary.html?ver=95</a:t>
            </a:r>
            <a:endParaRPr lang="en-US" altLang="ko-KR"/>
          </a:p>
          <a:p>
            <a:r>
              <a:rPr lang="en-US" altLang="ko-KR"/>
              <a:t>Veeam ONE 9.5 Monitor User Guide, Proxy Servers Overview, </a:t>
            </a:r>
            <a:r>
              <a:rPr lang="en-US" altLang="ko-KR">
                <a:hlinkClick r:id="rId3"/>
              </a:rPr>
              <a:t>https://helpcenter.veeam.com/docs/one/monitor/backup_proxies_overview.html?ver=95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E4DCF98-A1E9-4232-9B0B-B0D415160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00" name="Picture 4" descr="Proxy Server Summary">
            <a:extLst>
              <a:ext uri="{FF2B5EF4-FFF2-40B4-BE49-F238E27FC236}">
                <a16:creationId xmlns:a16="http://schemas.microsoft.com/office/drawing/2014/main" id="{957C76A3-4C3D-4686-A45A-AAB9A8549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675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roxy Servers Overview">
            <a:extLst>
              <a:ext uri="{FF2B5EF4-FFF2-40B4-BE49-F238E27FC236}">
                <a16:creationId xmlns:a16="http://schemas.microsoft.com/office/drawing/2014/main" id="{867A8DDD-43FF-4AD3-82CF-5260D69FB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25" y="13635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001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95BE7-AC33-426E-999C-4DD0C015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테이프 백업</a:t>
            </a:r>
            <a:r>
              <a:rPr lang="en-US" altLang="ko-KR"/>
              <a:t> </a:t>
            </a:r>
            <a:r>
              <a:rPr lang="ko-KR" altLang="en-US"/>
              <a:t>현황 모니터링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08A77-E63A-4649-968D-7CF3E1470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관리하는 테이프 서버 수와 ​​연결된 테이프 라이브러리 수를 보여줍니다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CD132-3ED0-484E-88C7-6A7A95D562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Tape Server Overview, </a:t>
            </a:r>
            <a:r>
              <a:rPr lang="en-US" altLang="ko-KR">
                <a:hlinkClick r:id="rId2"/>
              </a:rPr>
              <a:t>https://helpcenter.veeam.com/docs/one/monitor/backup_tape_servers_overview.html?ver=95</a:t>
            </a:r>
            <a:endParaRPr lang="en-US" altLang="ko-KR"/>
          </a:p>
          <a:p>
            <a:r>
              <a:rPr lang="en-US" altLang="ko-KR"/>
              <a:t>Veeam ONE 9.5 Monitor User Guide, Tape Server Summary, </a:t>
            </a:r>
            <a:r>
              <a:rPr lang="en-US" altLang="ko-KR">
                <a:hlinkClick r:id="rId3"/>
              </a:rPr>
              <a:t>https://helpcenter.veeam.com/docs/one/monitor/backup_tape_server_summary.html?ver=95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692BFEE-51DA-4C28-961A-986F5B075B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5" name="Picture 5" descr="Tape Servers Overview">
            <a:extLst>
              <a:ext uri="{FF2B5EF4-FFF2-40B4-BE49-F238E27FC236}">
                <a16:creationId xmlns:a16="http://schemas.microsoft.com/office/drawing/2014/main" id="{2FE207FA-F9F0-43E8-907A-A446DC6D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935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Tape Server Summary">
            <a:extLst>
              <a:ext uri="{FF2B5EF4-FFF2-40B4-BE49-F238E27FC236}">
                <a16:creationId xmlns:a16="http://schemas.microsoft.com/office/drawing/2014/main" id="{A6EB45BA-5716-4B22-9784-92BA30F0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25" y="13500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929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95BE7-AC33-426E-999C-4DD0C015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 백업 저장소 현황 모니터링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08A77-E63A-4649-968D-7CF3E1470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클라우드 저장소에 대한 구성 개요 및 저장소 사용 분석을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CD132-3ED0-484E-88C7-6A7A95D562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Cloud Repositories Overview, </a:t>
            </a:r>
            <a:r>
              <a:rPr lang="en-US" altLang="ko-KR">
                <a:hlinkClick r:id="rId2"/>
              </a:rPr>
              <a:t>https://helpcenter.veeam.com/docs/one/monitor/backup_cloud_repositories_overview.html?ver=95</a:t>
            </a:r>
            <a:endParaRPr lang="en-US" altLang="ko-KR"/>
          </a:p>
          <a:p>
            <a:r>
              <a:rPr lang="en-US" altLang="ko-KR"/>
              <a:t>Veeam ONE 9.5 Monitor User Guide, Cloud Repository Summary, </a:t>
            </a:r>
            <a:r>
              <a:rPr lang="en-US" altLang="ko-KR">
                <a:hlinkClick r:id="rId3"/>
              </a:rPr>
              <a:t>https://helpcenter.veeam.com/docs/one/monitor/backup_cloud_repository_summary.html?ver=95</a:t>
            </a:r>
            <a:endParaRPr lang="en-US" altLang="ko-KR"/>
          </a:p>
          <a:p>
            <a:r>
              <a:rPr lang="en-US" altLang="ko-KR"/>
              <a:t> </a:t>
            </a:r>
          </a:p>
          <a:p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7666406-3A2B-4C37-B8BC-9C0C9AA989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loud Repositories Overview">
            <a:extLst>
              <a:ext uri="{FF2B5EF4-FFF2-40B4-BE49-F238E27FC236}">
                <a16:creationId xmlns:a16="http://schemas.microsoft.com/office/drawing/2014/main" id="{3E40B898-9DB3-41A8-B54B-7C73AFA05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00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loud Repository Summary">
            <a:extLst>
              <a:ext uri="{FF2B5EF4-FFF2-40B4-BE49-F238E27FC236}">
                <a16:creationId xmlns:a16="http://schemas.microsoft.com/office/drawing/2014/main" id="{7A8728FE-934A-40FF-9006-5A37919E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25" y="1350000"/>
            <a:ext cx="4422000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994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03861-6837-4AE0-A70E-FF80AC73C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</a:t>
            </a:r>
            <a:r>
              <a:rPr lang="en-US" altLang="ko-KR"/>
              <a:t> </a:t>
            </a:r>
            <a:r>
              <a:rPr lang="ko-KR" altLang="en-US"/>
              <a:t>성능 모니터링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B10A1A-203F-4C2B-8FD9-2C09C68D57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백업구성의 잠재적 병목을 발견하고 진단할수 있는 모니터링을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A34BCB-0E4D-4C2E-9CFC-D70FE3D232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Veeam Backup &amp; Replication Performance Charts, </a:t>
            </a:r>
            <a:r>
              <a:rPr lang="en-US" altLang="ko-KR">
                <a:hlinkClick r:id="rId2"/>
              </a:rPr>
              <a:t>https://helpcenter.veeam.com/docs/one/monitor/backup_charts.html?ver=95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5F640A1-AFAD-4523-94EE-6299E5AB83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CPU Performance Chart">
            <a:extLst>
              <a:ext uri="{FF2B5EF4-FFF2-40B4-BE49-F238E27FC236}">
                <a16:creationId xmlns:a16="http://schemas.microsoft.com/office/drawing/2014/main" id="{955F982F-A261-4CC9-9F56-9AA9645FF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0000"/>
            <a:ext cx="482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isk Performance Chart">
            <a:extLst>
              <a:ext uri="{FF2B5EF4-FFF2-40B4-BE49-F238E27FC236}">
                <a16:creationId xmlns:a16="http://schemas.microsoft.com/office/drawing/2014/main" id="{5EF6DFDE-202D-47DF-8841-C9BBF4D5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925" y="1080000"/>
            <a:ext cx="4824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36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E6C6E-DFB7-49F4-A243-B60FCB26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VBR Console &amp; 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AC897-B628-4261-BAF3-1BDA1EA9EDDA}"/>
              </a:ext>
            </a:extLst>
          </p:cNvPr>
          <p:cNvSpPr txBox="1"/>
          <p:nvPr/>
        </p:nvSpPr>
        <p:spPr>
          <a:xfrm>
            <a:off x="389434" y="787004"/>
            <a:ext cx="8424782" cy="6463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Veeam Console</a:t>
            </a:r>
            <a:r>
              <a:rPr lang="ko-KR" altLang="en-US" sz="1200" dirty="0">
                <a:solidFill>
                  <a:schemeClr val="bg1"/>
                </a:solidFill>
              </a:rPr>
              <a:t>을 이용하여 백업 정책</a:t>
            </a:r>
            <a:r>
              <a:rPr lang="en-US" altLang="ko-KR" sz="1200" dirty="0">
                <a:solidFill>
                  <a:schemeClr val="bg1"/>
                </a:solidFill>
              </a:rPr>
              <a:t>(</a:t>
            </a:r>
            <a:r>
              <a:rPr lang="ko-KR" altLang="en-US" sz="1200" dirty="0">
                <a:solidFill>
                  <a:schemeClr val="bg1"/>
                </a:solidFill>
              </a:rPr>
              <a:t>백업 대상 </a:t>
            </a:r>
            <a:r>
              <a:rPr lang="en-US" altLang="ko-KR" sz="1200" dirty="0">
                <a:solidFill>
                  <a:schemeClr val="bg1"/>
                </a:solidFill>
              </a:rPr>
              <a:t>VM, </a:t>
            </a:r>
            <a:r>
              <a:rPr lang="ko-KR" altLang="en-US" sz="1200" dirty="0">
                <a:solidFill>
                  <a:schemeClr val="bg1"/>
                </a:solidFill>
              </a:rPr>
              <a:t>스케쥴 명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보관 주기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백업 시간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저장소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자동 소산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</a:rPr>
              <a:t>)</a:t>
            </a:r>
            <a:r>
              <a:rPr lang="ko-KR" altLang="en-US" sz="1200" dirty="0">
                <a:solidFill>
                  <a:schemeClr val="bg1"/>
                </a:solidFill>
              </a:rPr>
              <a:t>에 대한 모든 전반적인 관리가 가능합니다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</a:rPr>
              <a:t>추가적으로 </a:t>
            </a:r>
            <a:r>
              <a:rPr lang="en-US" altLang="ko-KR" sz="1200" dirty="0">
                <a:solidFill>
                  <a:schemeClr val="bg1"/>
                </a:solidFill>
              </a:rPr>
              <a:t>Web </a:t>
            </a:r>
            <a:r>
              <a:rPr lang="ko-KR" altLang="en-US" sz="1200" dirty="0">
                <a:solidFill>
                  <a:schemeClr val="bg1"/>
                </a:solidFill>
              </a:rPr>
              <a:t>기반의 </a:t>
            </a:r>
            <a:r>
              <a:rPr lang="en-US" altLang="ko-KR" sz="1200" dirty="0">
                <a:solidFill>
                  <a:schemeClr val="bg1"/>
                </a:solidFill>
              </a:rPr>
              <a:t>Enterprise Manger</a:t>
            </a:r>
            <a:r>
              <a:rPr lang="ko-KR" altLang="en-US" sz="1200" dirty="0">
                <a:solidFill>
                  <a:schemeClr val="bg1"/>
                </a:solidFill>
              </a:rPr>
              <a:t>에 대한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관리가 가능한 </a:t>
            </a:r>
            <a:r>
              <a:rPr lang="en-US" altLang="ko-KR" sz="1200" dirty="0">
                <a:solidFill>
                  <a:schemeClr val="bg1"/>
                </a:solidFill>
              </a:rPr>
              <a:t>Portal Administrator</a:t>
            </a:r>
            <a:r>
              <a:rPr lang="ko-KR" altLang="en-US" sz="1200" dirty="0">
                <a:solidFill>
                  <a:schemeClr val="bg1"/>
                </a:solidFill>
              </a:rPr>
              <a:t>의 권한까지 가지고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D2C52-B94D-4DE6-99CC-92D5E8C6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7" y="1915314"/>
            <a:ext cx="4978030" cy="2523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08E0A0-CB93-4ABC-A7D4-DFB2B635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44" y="1915314"/>
            <a:ext cx="4614827" cy="2523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358E2F-CCB4-4E36-8ACB-7AEEFC8C02BE}"/>
              </a:ext>
            </a:extLst>
          </p:cNvPr>
          <p:cNvSpPr txBox="1"/>
          <p:nvPr/>
        </p:nvSpPr>
        <p:spPr>
          <a:xfrm>
            <a:off x="187377" y="1520865"/>
            <a:ext cx="2113613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Veeam Console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40C40-EA3B-48B6-85F7-9E53795338E5}"/>
              </a:ext>
            </a:extLst>
          </p:cNvPr>
          <p:cNvSpPr txBox="1"/>
          <p:nvPr/>
        </p:nvSpPr>
        <p:spPr>
          <a:xfrm>
            <a:off x="4416744" y="1522727"/>
            <a:ext cx="2561177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Enterprise Manager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10F4C-ADD9-498F-AB96-4BAE0814F85D}"/>
              </a:ext>
            </a:extLst>
          </p:cNvPr>
          <p:cNvSpPr txBox="1"/>
          <p:nvPr/>
        </p:nvSpPr>
        <p:spPr>
          <a:xfrm>
            <a:off x="4917646" y="3366375"/>
            <a:ext cx="14868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Dashboard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66F619-E0BD-44C2-8B52-4EEC5688EA03}"/>
              </a:ext>
            </a:extLst>
          </p:cNvPr>
          <p:cNvSpPr txBox="1"/>
          <p:nvPr/>
        </p:nvSpPr>
        <p:spPr>
          <a:xfrm>
            <a:off x="6310078" y="3377890"/>
            <a:ext cx="14868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Reposts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C8467-8298-4C8B-9401-C7E64E9A8F27}"/>
              </a:ext>
            </a:extLst>
          </p:cNvPr>
          <p:cNvSpPr txBox="1"/>
          <p:nvPr/>
        </p:nvSpPr>
        <p:spPr>
          <a:xfrm>
            <a:off x="7469741" y="3366375"/>
            <a:ext cx="148688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Jobs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8F911A-9B7D-4644-9515-174D7235487C}"/>
              </a:ext>
            </a:extLst>
          </p:cNvPr>
          <p:cNvSpPr txBox="1"/>
          <p:nvPr/>
        </p:nvSpPr>
        <p:spPr>
          <a:xfrm>
            <a:off x="5311063" y="3767360"/>
            <a:ext cx="3574851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VM(Machines), Files, Items </a:t>
            </a:r>
            <a:r>
              <a:rPr lang="ko-KR" altLang="en-US" sz="1600" b="1" dirty="0">
                <a:solidFill>
                  <a:srgbClr val="FF0000"/>
                </a:solidFill>
              </a:rPr>
              <a:t>복구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3D27E-5438-4888-98FE-6CDBCFCE4436}"/>
              </a:ext>
            </a:extLst>
          </p:cNvPr>
          <p:cNvSpPr txBox="1"/>
          <p:nvPr/>
        </p:nvSpPr>
        <p:spPr>
          <a:xfrm>
            <a:off x="666721" y="3243265"/>
            <a:ext cx="3257579" cy="584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0070C0"/>
                </a:solidFill>
              </a:rPr>
              <a:t>백업 정책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관리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인프라에 대한 전반적인 모든</a:t>
            </a:r>
            <a:r>
              <a:rPr lang="en-US" altLang="ko-KR" sz="1600" b="1" dirty="0">
                <a:solidFill>
                  <a:srgbClr val="0070C0"/>
                </a:solidFill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</a:rPr>
              <a:t>관리가 가능</a:t>
            </a:r>
          </a:p>
        </p:txBody>
      </p:sp>
    </p:spTree>
    <p:extLst>
      <p:ext uri="{BB962C8B-B14F-4D97-AF65-F5344CB8AC3E}">
        <p14:creationId xmlns:p14="http://schemas.microsoft.com/office/powerpoint/2010/main" val="413972580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A74233D-1537-4F6D-B0B8-1C39F4D2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알람 현황 모니터링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F04E0F-B2E8-4A64-8851-46E54E121B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베스트 프랙티스 임계치로 사전 설정된 </a:t>
            </a:r>
            <a:r>
              <a:rPr lang="en-US" altLang="ko-KR"/>
              <a:t>200</a:t>
            </a:r>
            <a:r>
              <a:rPr lang="ko-KR" altLang="en-US"/>
              <a:t>여개의 알람으로 멀티클라우드 환경 전역의 이상징후를 감지할 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FD6B7E5-380B-4D88-BB55-082605334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Working with Alarms, Viewing Triggered Alarms, </a:t>
            </a:r>
            <a:r>
              <a:rPr lang="en-US" altLang="ko-KR">
                <a:hlinkClick r:id="rId2"/>
              </a:rPr>
              <a:t>https://helpcenter.veeam.com/docs/one/alarms/view_alarms.html?ver=95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285E39B9-2F6F-43CF-9113-A70437D6C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/>
              <a:t>상태</a:t>
            </a:r>
            <a:r>
              <a:rPr lang="en-US" altLang="ko-KR"/>
              <a:t>. </a:t>
            </a:r>
            <a:r>
              <a:rPr lang="ko-KR" altLang="en-US"/>
              <a:t>알람의 현재 상태 </a:t>
            </a:r>
            <a:r>
              <a:rPr lang="en-US" altLang="ko-KR"/>
              <a:t> </a:t>
            </a:r>
            <a:r>
              <a:rPr lang="ko-KR" altLang="en-US"/>
              <a:t>확인 </a:t>
            </a:r>
            <a:r>
              <a:rPr lang="en-US" altLang="ko-KR"/>
              <a:t>(Warning, Error, Resolved, Info or Acknowledged)</a:t>
            </a:r>
          </a:p>
          <a:p>
            <a:r>
              <a:rPr lang="ko-KR" altLang="en-US"/>
              <a:t>알람 시간</a:t>
            </a:r>
            <a:r>
              <a:rPr lang="en-US" altLang="ko-KR"/>
              <a:t>. </a:t>
            </a:r>
            <a:r>
              <a:rPr lang="ko-KR" altLang="en-US"/>
              <a:t>알람이 발생한 날짜와 시간정보 제공</a:t>
            </a:r>
            <a:r>
              <a:rPr lang="en-US" altLang="ko-KR"/>
              <a:t>. </a:t>
            </a:r>
          </a:p>
          <a:p>
            <a:r>
              <a:rPr lang="ko-KR" altLang="en-US"/>
              <a:t>알람 소스</a:t>
            </a:r>
            <a:r>
              <a:rPr lang="en-US" altLang="ko-KR"/>
              <a:t>. </a:t>
            </a:r>
            <a:r>
              <a:rPr lang="ko-KR" altLang="en-US"/>
              <a:t>알람을 발생시킨 인프라 객체 정보 제공</a:t>
            </a:r>
            <a:r>
              <a:rPr lang="en-US" altLang="ko-KR"/>
              <a:t>. </a:t>
            </a:r>
            <a:r>
              <a:rPr lang="ko-KR" altLang="en-US"/>
              <a:t>인프라 개체와 관련된 모든 알람 정보 제공</a:t>
            </a:r>
            <a:r>
              <a:rPr lang="en-US" altLang="ko-KR"/>
              <a:t>(</a:t>
            </a:r>
            <a:r>
              <a:rPr lang="ko-KR" altLang="en-US"/>
              <a:t>링크</a:t>
            </a:r>
            <a:r>
              <a:rPr lang="en-US" altLang="ko-KR"/>
              <a:t>)</a:t>
            </a:r>
          </a:p>
          <a:p>
            <a:r>
              <a:rPr lang="ko-KR" altLang="en-US"/>
              <a:t>유형</a:t>
            </a:r>
            <a:r>
              <a:rPr lang="en-US" altLang="ko-KR"/>
              <a:t>. </a:t>
            </a:r>
            <a:r>
              <a:rPr lang="ko-KR" altLang="en-US"/>
              <a:t>알람을 발생시킨 인프라 객체의 유형</a:t>
            </a:r>
            <a:endParaRPr lang="en-US" altLang="ko-KR"/>
          </a:p>
          <a:p>
            <a:r>
              <a:rPr lang="ko-KR" altLang="en-US"/>
              <a:t>이름</a:t>
            </a:r>
            <a:r>
              <a:rPr lang="en-US" altLang="ko-KR"/>
              <a:t>. </a:t>
            </a:r>
            <a:r>
              <a:rPr lang="ko-KR" altLang="en-US"/>
              <a:t>알람 이름</a:t>
            </a:r>
            <a:r>
              <a:rPr lang="en-US" altLang="ko-KR"/>
              <a:t>.</a:t>
            </a:r>
            <a:r>
              <a:rPr lang="ko-KR" altLang="en-US"/>
              <a:t> 링크를 클릭하여 알람 관리 섹션에서 알람 세부 정보 확인</a:t>
            </a:r>
            <a:endParaRPr lang="en-US" altLang="ko-KR"/>
          </a:p>
          <a:p>
            <a:r>
              <a:rPr lang="ko-KR" altLang="en-US"/>
              <a:t>반복 횟수</a:t>
            </a:r>
            <a:r>
              <a:rPr lang="en-US" altLang="ko-KR"/>
              <a:t>. </a:t>
            </a:r>
            <a:r>
              <a:rPr lang="ko-KR" altLang="en-US"/>
              <a:t>알람이 트리거 된 횟수</a:t>
            </a:r>
            <a:r>
              <a:rPr lang="en-US" altLang="ko-KR"/>
              <a:t>. </a:t>
            </a:r>
            <a:r>
              <a:rPr lang="ko-KR" altLang="en-US"/>
              <a:t>반복 횟수 링크를 클릭하여 알람 기록 확인</a:t>
            </a:r>
            <a:endParaRPr lang="en-US" altLang="ko-KR"/>
          </a:p>
          <a:p>
            <a:r>
              <a:rPr lang="ko-KR" altLang="en-US"/>
              <a:t>알람의 세부정보</a:t>
            </a:r>
            <a:r>
              <a:rPr lang="en-US" altLang="ko-KR"/>
              <a:t>. </a:t>
            </a:r>
            <a:r>
              <a:rPr lang="ko-KR" altLang="en-US"/>
              <a:t>선택한 알람에 대한 배경지식</a:t>
            </a:r>
            <a:r>
              <a:rPr lang="en-US" altLang="ko-KR"/>
              <a:t>, </a:t>
            </a:r>
            <a:r>
              <a:rPr lang="ko-KR" altLang="en-US"/>
              <a:t>문제에 대한 설명</a:t>
            </a:r>
            <a:r>
              <a:rPr lang="en-US" altLang="ko-KR"/>
              <a:t>, </a:t>
            </a:r>
            <a:r>
              <a:rPr lang="ko-KR" altLang="en-US"/>
              <a:t>가능한 원인</a:t>
            </a:r>
            <a:r>
              <a:rPr lang="en-US" altLang="ko-KR"/>
              <a:t>, </a:t>
            </a:r>
            <a:r>
              <a:rPr lang="ko-KR" altLang="en-US"/>
              <a:t>해결 방법</a:t>
            </a:r>
            <a:r>
              <a:rPr lang="en-US" altLang="ko-KR"/>
              <a:t>, </a:t>
            </a:r>
            <a:r>
              <a:rPr lang="ko-KR" altLang="en-US"/>
              <a:t>외부 리소스 링크 및 기타 세부 정보 제공</a:t>
            </a:r>
            <a:endParaRPr lang="en-US" altLang="ko-KR"/>
          </a:p>
          <a:p>
            <a:endParaRPr lang="ko-KR" altLang="en-US" dirty="0"/>
          </a:p>
        </p:txBody>
      </p:sp>
      <p:pic>
        <p:nvPicPr>
          <p:cNvPr id="1026" name="Picture 2" descr="View Triggered Alarms">
            <a:extLst>
              <a:ext uri="{FF2B5EF4-FFF2-40B4-BE49-F238E27FC236}">
                <a16:creationId xmlns:a16="http://schemas.microsoft.com/office/drawing/2014/main" id="{4A23FFC3-87EF-4577-9418-6CA13E1A1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0000"/>
            <a:ext cx="5623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iew Alarm History">
            <a:extLst>
              <a:ext uri="{FF2B5EF4-FFF2-40B4-BE49-F238E27FC236}">
                <a16:creationId xmlns:a16="http://schemas.microsoft.com/office/drawing/2014/main" id="{40D16348-E253-4322-A9D4-FA409B19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675" y="2159999"/>
            <a:ext cx="270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4977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95BE7-AC33-426E-999C-4DD0C015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구성오류 알람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08A77-E63A-4649-968D-7CF3E1470D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정보 수집이나 백업작업의 오류를 유발할수 있는 구성오류에 대해서 관리자가 미리 인지할 수 있도록 알람을 발생합니다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CD132-3ED0-484E-88C7-6A7A95D562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Working with Alarms, </a:t>
            </a:r>
            <a:r>
              <a:rPr lang="en-US" altLang="ko-KR">
                <a:hlinkClick r:id="rId2"/>
              </a:rPr>
              <a:t>https://helpcenter.veeam.com/docs/one/alarms/view_internal_alarms.html?ver=95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50084F6-76B7-4252-A016-DEEBCF2D4C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View Internal Alarms">
            <a:extLst>
              <a:ext uri="{FF2B5EF4-FFF2-40B4-BE49-F238E27FC236}">
                <a16:creationId xmlns:a16="http://schemas.microsoft.com/office/drawing/2014/main" id="{9C2419CE-75FA-4FBE-862A-99FB6DF9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50" y="1080000"/>
            <a:ext cx="5623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58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E56A0-FDB5-461E-955A-80905839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전달 방법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3A137A-47B3-4899-B9A8-261A8BFE2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GUI </a:t>
            </a:r>
            <a:r>
              <a:rPr lang="ko-KR" altLang="en-US"/>
              <a:t>모니터링 외에도 사용자에게 </a:t>
            </a:r>
            <a:r>
              <a:rPr lang="en-US" altLang="ko-KR"/>
              <a:t>SMTP, Email, SNMP</a:t>
            </a:r>
            <a:r>
              <a:rPr lang="ko-KR" altLang="en-US"/>
              <a:t>의 기술을 통해 알람 정보를 전달합니다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B9D4A-3C7D-4465-8B7B-0BCF00C2A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</a:t>
            </a:r>
          </a:p>
          <a:p>
            <a:r>
              <a:rPr lang="en-US" altLang="ko-KR"/>
              <a:t>Monitor User Guide, Configuring Notification Settings, , </a:t>
            </a:r>
            <a:r>
              <a:rPr lang="en-US" altLang="ko-KR">
                <a:hlinkClick r:id="rId2"/>
              </a:rPr>
              <a:t>https://helpcenter.veeam.com/docs/one/deployment/configure_notification_settings.html?ver=95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DA8A678-0C46-4FB7-AF8D-7E133AB1A2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Step 1. Configure SMTP Server Settings">
            <a:extLst>
              <a:ext uri="{FF2B5EF4-FFF2-40B4-BE49-F238E27FC236}">
                <a16:creationId xmlns:a16="http://schemas.microsoft.com/office/drawing/2014/main" id="{BF2EBCAA-AF44-423F-82B9-8FAC834E8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6750"/>
            <a:ext cx="401707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tep 2. Configure Email Notification Settings">
            <a:extLst>
              <a:ext uri="{FF2B5EF4-FFF2-40B4-BE49-F238E27FC236}">
                <a16:creationId xmlns:a16="http://schemas.microsoft.com/office/drawing/2014/main" id="{33FEF162-84B1-436E-ADBC-DC16EEE0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89" y="1353375"/>
            <a:ext cx="401707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tep 5. Review Summary">
            <a:extLst>
              <a:ext uri="{FF2B5EF4-FFF2-40B4-BE49-F238E27FC236}">
                <a16:creationId xmlns:a16="http://schemas.microsoft.com/office/drawing/2014/main" id="{2A052A38-BE16-4FB7-83CC-6989B6493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853" y="1620000"/>
            <a:ext cx="4017073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893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E56A0-FDB5-461E-955A-80905839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모니터링 대상 선택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3A137A-47B3-4899-B9A8-261A8BFE27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GUI</a:t>
            </a:r>
            <a:r>
              <a:rPr lang="ko-KR" altLang="en-US"/>
              <a:t>로 모니터링 대상에 포함 또는 제외할수 있는 개체를 손쉽게 선택가능합니다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FB9D4A-3C7D-4465-8B7B-0BCF00C2A4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Monitor User Guide, Configuring Veeam One Monitor, </a:t>
            </a:r>
            <a:r>
              <a:rPr lang="en-US" altLang="ko-KR">
                <a:hlinkClick r:id="rId2"/>
              </a:rPr>
              <a:t>https://helpcenter.veeam.com/docs/one/monitor/configure_monitor.html?ver=95</a:t>
            </a:r>
            <a:endParaRPr lang="en-US" altLang="ko-KR"/>
          </a:p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0B6A8F8-6D1F-4539-BB66-1F1D14DA2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098" name="Picture 2" descr="Choosing VMs and VM Containers to Monitor and Report On">
            <a:extLst>
              <a:ext uri="{FF2B5EF4-FFF2-40B4-BE49-F238E27FC236}">
                <a16:creationId xmlns:a16="http://schemas.microsoft.com/office/drawing/2014/main" id="{6C3A682E-616E-4B28-9648-93EC8933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46625"/>
            <a:ext cx="4224706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hoosing Datastores to Report On">
            <a:extLst>
              <a:ext uri="{FF2B5EF4-FFF2-40B4-BE49-F238E27FC236}">
                <a16:creationId xmlns:a16="http://schemas.microsoft.com/office/drawing/2014/main" id="{D49A960D-9CA2-424A-8D1D-031AFF286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925" y="1346625"/>
            <a:ext cx="4224706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260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3686086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25262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모니터링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리포팅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비즈니스 뷰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224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E12CB-B159-4D4B-87C8-973CB3776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빔원 리포팅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643D47-B098-4A25-9E25-BBDC22D81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빔원 리포팅은 백업 인프라 전반에 대한 문서화</a:t>
            </a:r>
            <a:r>
              <a:rPr lang="en-US" altLang="ko-KR"/>
              <a:t>, </a:t>
            </a:r>
            <a:r>
              <a:rPr lang="ko-KR" altLang="en-US"/>
              <a:t>분석</a:t>
            </a:r>
            <a:r>
              <a:rPr lang="en-US" altLang="ko-KR"/>
              <a:t>, </a:t>
            </a:r>
            <a:r>
              <a:rPr lang="ko-KR" altLang="en-US"/>
              <a:t>판단</a:t>
            </a:r>
            <a:r>
              <a:rPr lang="en-US" altLang="ko-KR"/>
              <a:t>, </a:t>
            </a:r>
            <a:r>
              <a:rPr lang="ko-KR" altLang="en-US"/>
              <a:t>미터링 및 과금</a:t>
            </a:r>
            <a:r>
              <a:rPr lang="en-US" altLang="ko-KR"/>
              <a:t>, </a:t>
            </a:r>
            <a:r>
              <a:rPr lang="ko-KR" altLang="en-US"/>
              <a:t>구성변경 관리</a:t>
            </a:r>
            <a:r>
              <a:rPr lang="en-US" altLang="ko-KR"/>
              <a:t>, </a:t>
            </a:r>
            <a:r>
              <a:rPr lang="ko-KR" altLang="en-US"/>
              <a:t>용량 사이징 및 리소스 활용 최적화 등에 필요한 크리티컬 정보를 </a:t>
            </a:r>
            <a:r>
              <a:rPr lang="en-US" altLang="ko-KR"/>
              <a:t>100</a:t>
            </a:r>
            <a:r>
              <a:rPr lang="ko-KR" altLang="en-US"/>
              <a:t>여개 이상의 미리 정의된 리포트로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D67A64-D128-4516-A774-099237CCAB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About Veeam ONE Reporter, </a:t>
            </a:r>
            <a:r>
              <a:rPr lang="en-US" altLang="ko-KR">
                <a:hlinkClick r:id="rId2"/>
              </a:rPr>
              <a:t>https://helpcenter.veeam.com/docs/one/reporter/about.html?ver=95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23A02AD1-5CC4-41F7-A091-51542D1E0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Dashboards View">
            <a:extLst>
              <a:ext uri="{FF2B5EF4-FFF2-40B4-BE49-F238E27FC236}">
                <a16:creationId xmlns:a16="http://schemas.microsoft.com/office/drawing/2014/main" id="{91B7F807-DCA1-4176-8320-EAAE9CB9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28150"/>
            <a:ext cx="4158000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orkspace View">
            <a:extLst>
              <a:ext uri="{FF2B5EF4-FFF2-40B4-BE49-F238E27FC236}">
                <a16:creationId xmlns:a16="http://schemas.microsoft.com/office/drawing/2014/main" id="{C6BD467A-BFB0-4F0E-90FD-DD2643631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300" y="1328150"/>
            <a:ext cx="4376625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40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대시보드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대시보드 기능을 통해 백업대상의 </a:t>
            </a:r>
            <a:r>
              <a:rPr lang="en-US" altLang="ko-KR"/>
              <a:t>CPU, </a:t>
            </a:r>
            <a:r>
              <a:rPr lang="ko-KR" altLang="en-US"/>
              <a:t>메모리</a:t>
            </a:r>
            <a:r>
              <a:rPr lang="en-US" altLang="ko-KR"/>
              <a:t>, </a:t>
            </a:r>
            <a:r>
              <a:rPr lang="ko-KR" altLang="en-US"/>
              <a:t>디스크 사용량</a:t>
            </a:r>
            <a:r>
              <a:rPr lang="en-US" altLang="ko-KR"/>
              <a:t>, </a:t>
            </a:r>
            <a:r>
              <a:rPr lang="ko-KR" altLang="en-US"/>
              <a:t>백업 작업결과</a:t>
            </a:r>
            <a:r>
              <a:rPr lang="en-US" altLang="ko-KR"/>
              <a:t>, </a:t>
            </a:r>
            <a:r>
              <a:rPr lang="ko-KR" altLang="en-US"/>
              <a:t>백업 디스크의 유휴 공간 등 인프라와 관련된 주요 현황을 한번에 빠르게 확인할 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Dashboards, </a:t>
            </a:r>
            <a:r>
              <a:rPr lang="en-US" altLang="ko-KR">
                <a:hlinkClick r:id="rId2"/>
              </a:rPr>
              <a:t>https://helpcenter.veeam.com/docs/one/reporter/dashboards.html?ver=95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2AFABA5-EA61-4AD6-A5D7-E8D173287C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4577256-6761-4D3A-BAEB-5E45D5AE06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00" y="1200511"/>
            <a:ext cx="5400000" cy="30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1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VMware </a:t>
            </a:r>
            <a:r>
              <a:rPr lang="ko-KR" altLang="en-US"/>
              <a:t>인프라 평가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백업작업 관점에서 </a:t>
            </a:r>
            <a:r>
              <a:rPr lang="en-US" altLang="ko-KR"/>
              <a:t>VMware</a:t>
            </a:r>
            <a:r>
              <a:rPr lang="ko-KR" altLang="en-US"/>
              <a:t>의 상태와 구성에 문제가 없는지를 미리 확인할 수 있는 리포트입니다</a:t>
            </a:r>
            <a:r>
              <a:rPr lang="en-US" altLang="ko-KR"/>
              <a:t>.</a:t>
            </a:r>
            <a:r>
              <a:rPr lang="ko-KR" altLang="en-US"/>
              <a:t>  </a:t>
            </a:r>
            <a:r>
              <a:rPr lang="en-US" altLang="ko-KR"/>
              <a:t>VMware</a:t>
            </a:r>
            <a:r>
              <a:rPr lang="ko-KR" altLang="en-US"/>
              <a:t>의 데이터스토어 성능</a:t>
            </a:r>
            <a:r>
              <a:rPr lang="en-US" altLang="ko-KR"/>
              <a:t>, </a:t>
            </a:r>
            <a:r>
              <a:rPr lang="ko-KR" altLang="en-US"/>
              <a:t>가장 많은 데이터 변경이 일어난 </a:t>
            </a:r>
            <a:r>
              <a:rPr lang="en-US" altLang="ko-KR"/>
              <a:t>VM, </a:t>
            </a:r>
            <a:r>
              <a:rPr lang="ko-KR" altLang="en-US"/>
              <a:t>최근에 구성이 변경되었거나 따라서 문제가 될수 있는 </a:t>
            </a:r>
            <a:r>
              <a:rPr lang="en-US" altLang="ko-KR"/>
              <a:t>VM</a:t>
            </a:r>
            <a:r>
              <a:rPr lang="ko-KR" altLang="en-US"/>
              <a:t>에 대한 보고서를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Datastore Performance Assessment,</a:t>
            </a:r>
            <a:r>
              <a:rPr lang="ko-KR" altLang="en-US"/>
              <a:t> </a:t>
            </a:r>
            <a:r>
              <a:rPr lang="en-US" altLang="ko-KR">
                <a:hlinkClick r:id="rId2"/>
              </a:rPr>
              <a:t>https://helpcenter.veeam.com/docs/one/reporter/datastore_performance_assessment.html?ver=95</a:t>
            </a:r>
            <a:endParaRPr lang="en-US" altLang="ko-KR"/>
          </a:p>
          <a:p>
            <a:r>
              <a:rPr lang="en-US" altLang="ko-KR"/>
              <a:t>Veeam ONE 9.5 Reporter User Guide, VM Change Rate Estimation,</a:t>
            </a:r>
            <a:r>
              <a:rPr lang="ko-KR" altLang="en-US"/>
              <a:t> </a:t>
            </a:r>
            <a:r>
              <a:rPr lang="en-US" altLang="ko-KR">
                <a:hlinkClick r:id="rId3"/>
              </a:rPr>
              <a:t>https://helpcenter.veeam.com/docs/one/reporter/vm_change_rate_estimation.html?ver=95</a:t>
            </a:r>
            <a:endParaRPr lang="en-US" altLang="ko-KR"/>
          </a:p>
          <a:p>
            <a:r>
              <a:rPr lang="en-US" altLang="ko-KR"/>
              <a:t>Veeam ONE 9.5 Reporter User Guide, VM Configuration Assessment,</a:t>
            </a:r>
            <a:r>
              <a:rPr lang="ko-KR" altLang="en-US"/>
              <a:t> </a:t>
            </a:r>
            <a:r>
              <a:rPr lang="en-US" altLang="ko-KR">
                <a:hlinkClick r:id="rId4"/>
              </a:rPr>
              <a:t>https://helpcenter.veeam.com/docs/one/reporter/vm_configuration_assessment.html?ver=95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280E301-6A65-443E-9EC8-D36960AC81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Datastore Performance Assessment Report">
            <a:extLst>
              <a:ext uri="{FF2B5EF4-FFF2-40B4-BE49-F238E27FC236}">
                <a16:creationId xmlns:a16="http://schemas.microsoft.com/office/drawing/2014/main" id="{E2950B7E-406E-4FE6-B7BF-3ED45C132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6" y="1350000"/>
            <a:ext cx="2816687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VM Change Rate Estimation Report">
            <a:extLst>
              <a:ext uri="{FF2B5EF4-FFF2-40B4-BE49-F238E27FC236}">
                <a16:creationId xmlns:a16="http://schemas.microsoft.com/office/drawing/2014/main" id="{24C907C7-FB03-41A7-A8FC-A9F3E5502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238" y="1350000"/>
            <a:ext cx="4396436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VM Configuration Assessment Report">
            <a:extLst>
              <a:ext uri="{FF2B5EF4-FFF2-40B4-BE49-F238E27FC236}">
                <a16:creationId xmlns:a16="http://schemas.microsoft.com/office/drawing/2014/main" id="{B80A4E38-DC1E-4D19-B7AB-5D990DEB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301" y="1350000"/>
            <a:ext cx="4101625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942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물리환경 에이전트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백업으로 데이터 보호되고 있는 </a:t>
            </a:r>
            <a:r>
              <a:rPr lang="en-US" altLang="ko-KR"/>
              <a:t>x86 </a:t>
            </a:r>
            <a:r>
              <a:rPr lang="ko-KR" altLang="en-US"/>
              <a:t>서버들과 현황에 대한 주요 정보를 제공합니다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Protected Computers, </a:t>
            </a:r>
            <a:r>
              <a:rPr lang="en-US" altLang="ko-KR">
                <a:hlinkClick r:id="rId2"/>
              </a:rPr>
              <a:t>https://helpcenter.veeam.com/docs/one/reporter/protected_computers.html?ver=95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1E27DEB-F1B5-4694-AE43-F41339F311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 descr="Protected Computers">
            <a:extLst>
              <a:ext uri="{FF2B5EF4-FFF2-40B4-BE49-F238E27FC236}">
                <a16:creationId xmlns:a16="http://schemas.microsoft.com/office/drawing/2014/main" id="{0A0F39DB-C179-4EC9-B28E-7A49BC79B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23"/>
          <a:stretch/>
        </p:blipFill>
        <p:spPr bwMode="auto">
          <a:xfrm>
            <a:off x="159653" y="1350000"/>
            <a:ext cx="5100277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DC2116-5E7B-497C-A39A-C5DE01591C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8251"/>
          <a:stretch/>
        </p:blipFill>
        <p:spPr>
          <a:xfrm>
            <a:off x="4311183" y="1906400"/>
            <a:ext cx="4490743" cy="243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9985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사용량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VM</a:t>
            </a:r>
            <a:r>
              <a:rPr lang="ko-KR" altLang="en-US"/>
              <a:t>의 구성</a:t>
            </a:r>
            <a:r>
              <a:rPr lang="en-US" altLang="ko-KR"/>
              <a:t>(</a:t>
            </a:r>
            <a:r>
              <a:rPr lang="ko-KR" altLang="en-US"/>
              <a:t>할당된 하드웨어 리소스</a:t>
            </a:r>
            <a:r>
              <a:rPr lang="en-US" altLang="ko-KR"/>
              <a:t>, </a:t>
            </a:r>
            <a:r>
              <a:rPr lang="ko-KR" altLang="en-US"/>
              <a:t>전원</a:t>
            </a:r>
            <a:r>
              <a:rPr lang="en-US" altLang="ko-KR"/>
              <a:t>, </a:t>
            </a:r>
            <a:r>
              <a:rPr lang="ko-KR" altLang="en-US"/>
              <a:t>업타임</a:t>
            </a:r>
            <a:r>
              <a:rPr lang="en-US" altLang="ko-KR"/>
              <a:t>), VM</a:t>
            </a:r>
            <a:r>
              <a:rPr lang="ko-KR" altLang="en-US"/>
              <a:t>의 성능 </a:t>
            </a:r>
            <a:r>
              <a:rPr lang="en-US" altLang="ko-KR"/>
              <a:t>(CPU, </a:t>
            </a:r>
            <a:r>
              <a:rPr lang="ko-KR" altLang="en-US"/>
              <a:t>메모리</a:t>
            </a:r>
            <a:r>
              <a:rPr lang="en-US" altLang="ko-KR"/>
              <a:t>, </a:t>
            </a:r>
            <a:r>
              <a:rPr lang="ko-KR" altLang="en-US"/>
              <a:t>디스크</a:t>
            </a:r>
            <a:r>
              <a:rPr lang="en-US" altLang="ko-KR"/>
              <a:t>)</a:t>
            </a:r>
            <a:r>
              <a:rPr lang="ko-KR" altLang="en-US"/>
              <a:t>을 기반으로 사용량에 대한 정보를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Infrastructure Chargeback,</a:t>
            </a:r>
            <a:r>
              <a:rPr lang="ko-KR" altLang="en-US"/>
              <a:t> </a:t>
            </a:r>
            <a:r>
              <a:rPr lang="en-US" altLang="ko-KR">
                <a:hlinkClick r:id="rId2"/>
              </a:rPr>
              <a:t>https://helpcenter.veeam.com/docs/one/reporter/infrastructure_chargeback.html?ver=95</a:t>
            </a:r>
            <a:endParaRPr lang="en-US" altLang="ko-KR"/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4E4BB2EA-B552-4113-9C66-78B96A6E1D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Hardware Configuration-Based Chargeback">
            <a:extLst>
              <a:ext uri="{FF2B5EF4-FFF2-40B4-BE49-F238E27FC236}">
                <a16:creationId xmlns:a16="http://schemas.microsoft.com/office/drawing/2014/main" id="{B859165A-53F5-4A34-BCC6-4B6518AA8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215000"/>
            <a:ext cx="4021875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M Configuration Chargeback">
            <a:extLst>
              <a:ext uri="{FF2B5EF4-FFF2-40B4-BE49-F238E27FC236}">
                <a16:creationId xmlns:a16="http://schemas.microsoft.com/office/drawing/2014/main" id="{1D6FD932-4182-4BE2-BCE5-BF68237E3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141" y="1289250"/>
            <a:ext cx="5641132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ardware Performance-Based Chargeback">
            <a:extLst>
              <a:ext uri="{FF2B5EF4-FFF2-40B4-BE49-F238E27FC236}">
                <a16:creationId xmlns:a16="http://schemas.microsoft.com/office/drawing/2014/main" id="{7CA13DF5-B5F2-48A8-91D9-3154D3873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613" y="1363500"/>
            <a:ext cx="4212313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7B690F-F505-43BF-AB47-65870DA23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91" y="1433335"/>
            <a:ext cx="6106533" cy="356330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5E3F5EA-9EC2-4DDC-814D-1A01C1F6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EM</a:t>
            </a:r>
            <a:r>
              <a:rPr lang="ko-KR" altLang="en-US" sz="3200" dirty="0"/>
              <a:t>의 메인 화면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E25-9B5E-4733-A1EF-4198B3593BDE}"/>
              </a:ext>
            </a:extLst>
          </p:cNvPr>
          <p:cNvSpPr txBox="1"/>
          <p:nvPr/>
        </p:nvSpPr>
        <p:spPr>
          <a:xfrm>
            <a:off x="389434" y="787004"/>
            <a:ext cx="8424782" cy="6463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백업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관리자는 </a:t>
            </a:r>
            <a:r>
              <a:rPr lang="en-US" altLang="ko-KR" sz="1200" dirty="0">
                <a:solidFill>
                  <a:schemeClr val="bg1"/>
                </a:solidFill>
              </a:rPr>
              <a:t>Web </a:t>
            </a:r>
            <a:r>
              <a:rPr lang="ko-KR" altLang="en-US" sz="1200" dirty="0">
                <a:solidFill>
                  <a:schemeClr val="bg1"/>
                </a:solidFill>
              </a:rPr>
              <a:t>기반의 </a:t>
            </a:r>
            <a:r>
              <a:rPr lang="en-US" altLang="ko-KR" sz="1200" dirty="0">
                <a:solidFill>
                  <a:schemeClr val="bg1"/>
                </a:solidFill>
              </a:rPr>
              <a:t>Enterprise Manger</a:t>
            </a:r>
            <a:r>
              <a:rPr lang="ko-KR" altLang="en-US" sz="1200" dirty="0">
                <a:solidFill>
                  <a:schemeClr val="bg1"/>
                </a:solidFill>
              </a:rPr>
              <a:t>에 대한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관리가 가능한 </a:t>
            </a:r>
            <a:r>
              <a:rPr lang="en-US" altLang="ko-KR" sz="1200" dirty="0">
                <a:solidFill>
                  <a:schemeClr val="bg1"/>
                </a:solidFill>
              </a:rPr>
              <a:t>Portal Administrator</a:t>
            </a:r>
            <a:r>
              <a:rPr lang="ko-KR" altLang="en-US" sz="1200" dirty="0">
                <a:solidFill>
                  <a:schemeClr val="bg1"/>
                </a:solidFill>
              </a:rPr>
              <a:t>의 권한이 부여됩니다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백업 관리자는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모든 </a:t>
            </a:r>
            <a:r>
              <a:rPr lang="en-US" altLang="ko-KR" sz="1200" dirty="0">
                <a:solidFill>
                  <a:schemeClr val="bg1"/>
                </a:solidFill>
              </a:rPr>
              <a:t>VM</a:t>
            </a:r>
            <a:r>
              <a:rPr lang="ko-KR" altLang="en-US" sz="1200" dirty="0">
                <a:solidFill>
                  <a:schemeClr val="bg1"/>
                </a:solidFill>
              </a:rPr>
              <a:t>에 대한 </a:t>
            </a:r>
            <a:r>
              <a:rPr lang="en-US" altLang="ko-KR" sz="1200" dirty="0">
                <a:solidFill>
                  <a:schemeClr val="bg1"/>
                </a:solidFill>
              </a:rPr>
              <a:t>Dashboard, </a:t>
            </a:r>
            <a:r>
              <a:rPr lang="ko-KR" altLang="en-US" sz="1200" dirty="0">
                <a:solidFill>
                  <a:schemeClr val="bg1"/>
                </a:solidFill>
              </a:rPr>
              <a:t>리포트</a:t>
            </a:r>
            <a:r>
              <a:rPr lang="en-US" altLang="ko-KR" sz="1200" dirty="0">
                <a:solidFill>
                  <a:schemeClr val="bg1"/>
                </a:solidFill>
              </a:rPr>
              <a:t>,</a:t>
            </a:r>
            <a:r>
              <a:rPr lang="ko-KR" altLang="en-US" sz="1200" dirty="0">
                <a:solidFill>
                  <a:schemeClr val="bg1"/>
                </a:solidFill>
              </a:rPr>
              <a:t> 백업 모니터링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백업 수행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복구 수행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등과 같은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작업이 가능합니다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B9FB4-314D-4480-BB55-A081F550A538}"/>
              </a:ext>
            </a:extLst>
          </p:cNvPr>
          <p:cNvSpPr txBox="1"/>
          <p:nvPr/>
        </p:nvSpPr>
        <p:spPr>
          <a:xfrm>
            <a:off x="1452564" y="3742774"/>
            <a:ext cx="5772188" cy="83099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권한이 부여된 모든 </a:t>
            </a:r>
            <a:r>
              <a:rPr lang="en-US" altLang="ko-KR" sz="1600" b="1" dirty="0">
                <a:solidFill>
                  <a:srgbClr val="FF0000"/>
                </a:solidFill>
              </a:rPr>
              <a:t>VM </a:t>
            </a:r>
            <a:r>
              <a:rPr lang="ko-KR" altLang="en-US" sz="1600" b="1" dirty="0">
                <a:solidFill>
                  <a:srgbClr val="FF0000"/>
                </a:solidFill>
              </a:rPr>
              <a:t>대상에</a:t>
            </a:r>
            <a:r>
              <a:rPr lang="en-US" altLang="ko-KR" sz="1600" b="1" dirty="0">
                <a:solidFill>
                  <a:srgbClr val="FF0000"/>
                </a:solidFill>
              </a:rPr>
              <a:t>(ex. </a:t>
            </a:r>
            <a:r>
              <a:rPr lang="ko-KR" altLang="en-US" sz="1600" b="1" dirty="0">
                <a:solidFill>
                  <a:srgbClr val="FF0000"/>
                </a:solidFill>
              </a:rPr>
              <a:t>해당 부서의 모든 </a:t>
            </a:r>
            <a:r>
              <a:rPr lang="en-US" altLang="ko-KR" sz="1600" b="1" dirty="0">
                <a:solidFill>
                  <a:srgbClr val="FF0000"/>
                </a:solidFill>
              </a:rPr>
              <a:t>VM)</a:t>
            </a:r>
            <a:r>
              <a:rPr lang="ko-KR" altLang="en-US" sz="1600" b="1" dirty="0">
                <a:solidFill>
                  <a:srgbClr val="FF0000"/>
                </a:solidFill>
              </a:rPr>
              <a:t> 대한 </a:t>
            </a:r>
            <a:r>
              <a:rPr lang="en-US" altLang="ko-KR" sz="1600" b="1" dirty="0">
                <a:solidFill>
                  <a:srgbClr val="FF0000"/>
                </a:solidFill>
              </a:rPr>
              <a:t>Dashboard,</a:t>
            </a:r>
            <a:r>
              <a:rPr lang="ko-KR" altLang="en-US" sz="1600" b="1" dirty="0">
                <a:solidFill>
                  <a:srgbClr val="FF0000"/>
                </a:solidFill>
              </a:rPr>
              <a:t> 리포트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백업 모니터링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 err="1">
                <a:solidFill>
                  <a:srgbClr val="FF0000"/>
                </a:solidFill>
              </a:rPr>
              <a:t>백업본</a:t>
            </a:r>
            <a:r>
              <a:rPr lang="ko-KR" altLang="en-US" sz="1600" b="1" dirty="0">
                <a:solidFill>
                  <a:srgbClr val="FF0000"/>
                </a:solidFill>
              </a:rPr>
              <a:t> 확인</a:t>
            </a:r>
            <a:r>
              <a:rPr lang="en-US" altLang="ko-KR" sz="1600" b="1" dirty="0">
                <a:solidFill>
                  <a:srgbClr val="FF0000"/>
                </a:solidFill>
              </a:rPr>
              <a:t>, </a:t>
            </a:r>
            <a:r>
              <a:rPr lang="ko-KR" altLang="en-US" sz="1600" b="1" dirty="0">
                <a:solidFill>
                  <a:srgbClr val="FF0000"/>
                </a:solidFill>
              </a:rPr>
              <a:t>복구 수행이 가능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C22E-D468-499C-B529-44641BF2E7CD}"/>
              </a:ext>
            </a:extLst>
          </p:cNvPr>
          <p:cNvSpPr/>
          <p:nvPr/>
        </p:nvSpPr>
        <p:spPr bwMode="auto">
          <a:xfrm>
            <a:off x="1475424" y="1653540"/>
            <a:ext cx="3096576" cy="174285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91377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B6DD0-C56A-4527-A771-911789D0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Chargeback </a:t>
            </a:r>
            <a:r>
              <a:rPr lang="ko-KR" altLang="en-US" dirty="0"/>
              <a:t>리포팅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6440D6-F542-476E-9F79-AF50AFF94D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1925" y="810000"/>
            <a:ext cx="8100000" cy="810000"/>
          </a:xfrm>
        </p:spPr>
        <p:txBody>
          <a:bodyPr/>
          <a:lstStyle/>
          <a:p>
            <a:r>
              <a:rPr lang="ko-KR" altLang="en-US" dirty="0"/>
              <a:t>가상화 환경에서 사용중인 </a:t>
            </a:r>
            <a:r>
              <a:rPr lang="en-US" altLang="ko-KR" dirty="0"/>
              <a:t>VM</a:t>
            </a:r>
            <a:r>
              <a:rPr lang="ko-KR" altLang="en-US" dirty="0"/>
              <a:t> 인프라</a:t>
            </a:r>
            <a:r>
              <a:rPr lang="en-US" altLang="ko-KR" dirty="0"/>
              <a:t>(vCPU, RAM, Storage)</a:t>
            </a:r>
            <a:r>
              <a:rPr lang="ko-KR" altLang="en-US" dirty="0"/>
              <a:t>에 대한 과금 정책을 설정 및 리포팅을 생성합니다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2B51AA-4A41-4759-AF46-70145CE753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8458C6-1AE3-41E3-9599-B50D0C05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72" y="1189435"/>
            <a:ext cx="7586663" cy="27646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B76642-68FD-4760-89E1-E6CC3908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423" y="1809000"/>
            <a:ext cx="2550319" cy="2714625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65000"/>
              </a:scheme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EEBA7A-FAA9-4291-95EB-24435DD60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749" y="1569685"/>
            <a:ext cx="2821781" cy="3193256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5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0327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A40C8F-BCC7-414B-B490-E3AC8DC7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백업과 복제에 대한 과금 보고서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31C090-C886-4469-BFCE-45742BD68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관리자가 기입하는 </a:t>
            </a:r>
            <a:r>
              <a:rPr lang="en-US" altLang="ko-KR" dirty="0"/>
              <a:t>1GB, 1TB</a:t>
            </a:r>
            <a:r>
              <a:rPr lang="ko-KR" altLang="en-US" dirty="0"/>
              <a:t>단위 및 </a:t>
            </a:r>
            <a:r>
              <a:rPr lang="en-US" altLang="ko-KR" dirty="0"/>
              <a:t>VM </a:t>
            </a:r>
            <a:r>
              <a:rPr lang="ko-KR" altLang="en-US" dirty="0"/>
              <a:t>단가를 기반으로 백업과 복제에 의해 차지하는 스토리지 공간의 과금</a:t>
            </a:r>
            <a:r>
              <a:rPr lang="en-US" altLang="ko-KR" dirty="0"/>
              <a:t>(</a:t>
            </a:r>
            <a:r>
              <a:rPr lang="ko-KR" altLang="en-US" dirty="0"/>
              <a:t>사용료</a:t>
            </a:r>
            <a:r>
              <a:rPr lang="en-US" altLang="ko-KR" dirty="0"/>
              <a:t>)</a:t>
            </a:r>
            <a:r>
              <a:rPr lang="ko-KR" altLang="en-US" dirty="0"/>
              <a:t> 보고서를 제공합니다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A06A27-9445-44EC-8DE0-48A6DBE711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Backup Billing, </a:t>
            </a:r>
            <a:r>
              <a:rPr lang="en-US" altLang="ko-KR">
                <a:hlinkClick r:id="rId2"/>
              </a:rPr>
              <a:t>https://helpcenter.veeam.com/docs/one/reporter/backup_billing.html?ver=95</a:t>
            </a:r>
            <a:endParaRPr lang="en-US" altLang="ko-KR"/>
          </a:p>
          <a:p>
            <a:r>
              <a:rPr lang="en-US" altLang="ko-KR"/>
              <a:t>Veeam ONE 9.5 Reporter User Guide, Replica Billing, </a:t>
            </a:r>
            <a:r>
              <a:rPr lang="en-US" altLang="ko-KR">
                <a:hlinkClick r:id="rId3"/>
              </a:rPr>
              <a:t>https://helpcenter.veeam.com/docs/one/reporter/replica_billing.html?ver=95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56BA9CF-35C7-4736-B782-392E4191EC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Backup Billing Report">
            <a:extLst>
              <a:ext uri="{FF2B5EF4-FFF2-40B4-BE49-F238E27FC236}">
                <a16:creationId xmlns:a16="http://schemas.microsoft.com/office/drawing/2014/main" id="{229C2CE2-3F82-4F07-A1D2-ED676A5AC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75" y="1263651"/>
            <a:ext cx="2835938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plica Billing Report">
            <a:extLst>
              <a:ext uri="{FF2B5EF4-FFF2-40B4-BE49-F238E27FC236}">
                <a16:creationId xmlns:a16="http://schemas.microsoft.com/office/drawing/2014/main" id="{48DC1A4A-E041-4E00-A649-08737355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745" y="1263651"/>
            <a:ext cx="3386473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24B5DA8-A711-4C6A-A6A6-4A1702C818C9}"/>
              </a:ext>
            </a:extLst>
          </p:cNvPr>
          <p:cNvGrpSpPr/>
          <p:nvPr/>
        </p:nvGrpSpPr>
        <p:grpSpPr>
          <a:xfrm>
            <a:off x="3020677" y="1706349"/>
            <a:ext cx="2023127" cy="2500560"/>
            <a:chOff x="6770771" y="2157788"/>
            <a:chExt cx="5048250" cy="416242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F610260-B729-4DA1-80CA-D63797F05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70771" y="2157788"/>
              <a:ext cx="5048250" cy="4162425"/>
            </a:xfrm>
            <a:prstGeom prst="rect">
              <a:avLst/>
            </a:prstGeom>
            <a:effectLst>
              <a:outerShdw blurRad="50800" dist="50800" dir="5400000" algn="ctr" rotWithShape="0">
                <a:schemeClr val="bg1">
                  <a:lumMod val="50000"/>
                </a:schemeClr>
              </a:outerShdw>
            </a:effec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858F0C-7AEC-4715-80F6-D98465E3CE3F}"/>
                </a:ext>
              </a:extLst>
            </p:cNvPr>
            <p:cNvSpPr/>
            <p:nvPr/>
          </p:nvSpPr>
          <p:spPr>
            <a:xfrm>
              <a:off x="6870032" y="5281863"/>
              <a:ext cx="2695073" cy="87830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150"/>
                </a:spcAft>
              </a:pPr>
              <a:endParaRPr lang="ko-KR" altLang="en-US" sz="825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234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평가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 결과 내역</a:t>
            </a:r>
            <a:r>
              <a:rPr lang="en-US" altLang="ko-KR"/>
              <a:t>, </a:t>
            </a:r>
            <a:r>
              <a:rPr lang="ko-KR" altLang="en-US"/>
              <a:t>백업설정  변경 내역</a:t>
            </a:r>
            <a:r>
              <a:rPr lang="en-US" altLang="ko-KR"/>
              <a:t>, </a:t>
            </a:r>
            <a:r>
              <a:rPr lang="ko-KR" altLang="en-US"/>
              <a:t>백업 규정준수 내역</a:t>
            </a:r>
            <a:r>
              <a:rPr lang="en-US" altLang="ko-KR"/>
              <a:t>, </a:t>
            </a:r>
            <a:r>
              <a:rPr lang="ko-KR" altLang="en-US"/>
              <a:t>비효율 백업설정 등 백업의 설정과 현황에 대한 상세한 보고서를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Veeam Backup Assessment,  </a:t>
            </a:r>
            <a:r>
              <a:rPr lang="en-US" altLang="ko-KR">
                <a:hlinkClick r:id="rId2"/>
              </a:rPr>
              <a:t>https://helpcenter.veeam.com/docs/one/reporter/veeam_br_assessment.html?ver=95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DD50087-DC08-4665-AD1F-BD407D76C2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218" name="Picture 2" descr="Backup Infrastructure Assessment report">
            <a:extLst>
              <a:ext uri="{FF2B5EF4-FFF2-40B4-BE49-F238E27FC236}">
                <a16:creationId xmlns:a16="http://schemas.microsoft.com/office/drawing/2014/main" id="{26844AD2-8661-481D-8175-320CA1CF4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71"/>
          <a:stretch/>
        </p:blipFill>
        <p:spPr bwMode="auto">
          <a:xfrm>
            <a:off x="161925" y="1350000"/>
            <a:ext cx="3161813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Job Configuration Change Tracking Report">
            <a:extLst>
              <a:ext uri="{FF2B5EF4-FFF2-40B4-BE49-F238E27FC236}">
                <a16:creationId xmlns:a16="http://schemas.microsoft.com/office/drawing/2014/main" id="{F1854798-17FC-4F9B-9755-F66130DD1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25" y="1350000"/>
            <a:ext cx="5985200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50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저장소 계획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백업 데이터의 용량 대비 유휴공간의 한계시점을 예측하고</a:t>
            </a:r>
            <a:r>
              <a:rPr lang="en-US" altLang="ko-KR"/>
              <a:t>, </a:t>
            </a:r>
            <a:r>
              <a:rPr lang="ko-KR" altLang="en-US"/>
              <a:t>필요한 저장소 공간을 미리 예측하고 확보할수 있는 보고서를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Veeam Backup Capacity</a:t>
            </a:r>
            <a:r>
              <a:rPr lang="ko-KR" altLang="en-US"/>
              <a:t> </a:t>
            </a:r>
            <a:r>
              <a:rPr lang="en-US" altLang="ko-KR"/>
              <a:t>Planning, </a:t>
            </a:r>
            <a:r>
              <a:rPr lang="en-US" altLang="ko-KR">
                <a:hlinkClick r:id="rId2"/>
              </a:rPr>
              <a:t>https://helpcenter.veeam.com/docs/one/reporter/veeam_br_capacity_planning.html?ver=95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AF076F1-00C6-46D7-A0EF-126054CD50A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apacity Planning for Backup Repositories Report">
            <a:extLst>
              <a:ext uri="{FF2B5EF4-FFF2-40B4-BE49-F238E27FC236}">
                <a16:creationId xmlns:a16="http://schemas.microsoft.com/office/drawing/2014/main" id="{40897EAE-E2F3-4FCB-A9C6-BBFF34184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4" y="1066500"/>
            <a:ext cx="332700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eeam Backup Files Growth">
            <a:extLst>
              <a:ext uri="{FF2B5EF4-FFF2-40B4-BE49-F238E27FC236}">
                <a16:creationId xmlns:a16="http://schemas.microsoft.com/office/drawing/2014/main" id="{2F9125A2-08D0-4528-A801-DA88E5CE5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09" y="1080000"/>
            <a:ext cx="299025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모니터링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Veeam Backup &amp; Replication </a:t>
            </a:r>
            <a:r>
              <a:rPr lang="ko-KR" altLang="en-US"/>
              <a:t>인프라의 전반적인 </a:t>
            </a:r>
            <a:r>
              <a:rPr lang="en-US" altLang="ko-KR"/>
              <a:t>VM </a:t>
            </a:r>
            <a:r>
              <a:rPr lang="ko-KR" altLang="en-US"/>
              <a:t>백업작업 결과와 백업본의 검증작업에 대한 결과내역 보고서를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Veeam Backup Monitoring, </a:t>
            </a:r>
            <a:r>
              <a:rPr lang="en-US" altLang="ko-KR">
                <a:hlinkClick r:id="rId2"/>
              </a:rPr>
              <a:t>https://helpcenter.veeam.com/docs/one/reporter/veeam_br_monitoring.html?ver=95</a:t>
            </a:r>
            <a:endParaRPr lang="en-US" altLang="ko-KR"/>
          </a:p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EA92556-56FF-4E0D-83CA-21DBC3A79F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Backup Copy Job Report">
            <a:extLst>
              <a:ext uri="{FF2B5EF4-FFF2-40B4-BE49-F238E27FC236}">
                <a16:creationId xmlns:a16="http://schemas.microsoft.com/office/drawing/2014/main" id="{D670C722-3E6E-4941-9849-EF6A39D4B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14" y="1080000"/>
            <a:ext cx="294600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ackup Job Historical Information Report">
            <a:extLst>
              <a:ext uri="{FF2B5EF4-FFF2-40B4-BE49-F238E27FC236}">
                <a16:creationId xmlns:a16="http://schemas.microsoft.com/office/drawing/2014/main" id="{7CA75ADE-CB63-4952-AB52-956FB04E7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370" y="1080000"/>
            <a:ext cx="287850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QL Backup Job Historical Information Report">
            <a:extLst>
              <a:ext uri="{FF2B5EF4-FFF2-40B4-BE49-F238E27FC236}">
                <a16:creationId xmlns:a16="http://schemas.microsoft.com/office/drawing/2014/main" id="{6E5809BD-D368-4B34-8A7C-4A625EAB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25" y="1080000"/>
            <a:ext cx="403950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43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구성 보고서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Veeam Backup &amp; Replication </a:t>
            </a:r>
            <a:r>
              <a:rPr lang="ko-KR" altLang="en-US"/>
              <a:t>구성에 대한 요약정보와 백업작업의 설정 및 백업작업 스케줄에 대한 세부 정보 그리고 </a:t>
            </a:r>
            <a:r>
              <a:rPr lang="en-US" altLang="ko-KR"/>
              <a:t>Failover </a:t>
            </a:r>
            <a:r>
              <a:rPr lang="ko-KR" altLang="en-US"/>
              <a:t>계획 구성에 대한 보고서를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Veeam Backup Overview, </a:t>
            </a:r>
            <a:r>
              <a:rPr lang="en-US" altLang="ko-KR">
                <a:hlinkClick r:id="rId2"/>
              </a:rPr>
              <a:t>https://helpcenter.veeam.com/docs/one/reporter/veeam_br_overview.html?ver=95</a:t>
            </a:r>
            <a:endParaRPr lang="en-US" altLang="ko-KR"/>
          </a:p>
          <a:p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086AA55-A68B-4B7C-B21A-932BB227D2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Backup Alarms Overview report">
            <a:extLst>
              <a:ext uri="{FF2B5EF4-FFF2-40B4-BE49-F238E27FC236}">
                <a16:creationId xmlns:a16="http://schemas.microsoft.com/office/drawing/2014/main" id="{7F505A10-F0A8-4E45-90AE-96EFE24D7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50000"/>
            <a:ext cx="2620750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urrent Backup Alarms State Overview Report">
            <a:extLst>
              <a:ext uri="{FF2B5EF4-FFF2-40B4-BE49-F238E27FC236}">
                <a16:creationId xmlns:a16="http://schemas.microsoft.com/office/drawing/2014/main" id="{B2567106-43C9-4285-8AC8-E324F61C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957" y="1363500"/>
            <a:ext cx="6328968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094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</a:t>
            </a:r>
            <a:r>
              <a:rPr lang="ko-KR" altLang="en-US" dirty="0"/>
              <a:t>구성 요약 보고서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vCenter </a:t>
            </a:r>
            <a:r>
              <a:rPr lang="ko-KR" altLang="en-US"/>
              <a:t>서버</a:t>
            </a:r>
            <a:r>
              <a:rPr lang="en-US" altLang="ko-KR"/>
              <a:t>, SCVMM, </a:t>
            </a:r>
            <a:r>
              <a:rPr lang="ko-KR" altLang="en-US"/>
              <a:t>데이터스토어</a:t>
            </a:r>
            <a:r>
              <a:rPr lang="en-US" altLang="ko-KR"/>
              <a:t>, </a:t>
            </a:r>
            <a:r>
              <a:rPr lang="ko-KR" altLang="en-US"/>
              <a:t>클러스터</a:t>
            </a:r>
            <a:r>
              <a:rPr lang="en-US" altLang="ko-KR"/>
              <a:t>, </a:t>
            </a:r>
            <a:r>
              <a:rPr lang="ko-KR" altLang="en-US"/>
              <a:t>호스트 그리고</a:t>
            </a:r>
            <a:r>
              <a:rPr lang="en-US" altLang="ko-KR"/>
              <a:t> VMs</a:t>
            </a:r>
            <a:r>
              <a:rPr lang="ko-KR" altLang="en-US"/>
              <a:t>에 대한 요약 정보를 제공합니다</a:t>
            </a:r>
            <a:r>
              <a:rPr lang="en-US" altLang="ko-KR"/>
              <a:t>.</a:t>
            </a:r>
          </a:p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VMware Overview, </a:t>
            </a:r>
            <a:r>
              <a:rPr lang="en-US" altLang="ko-KR">
                <a:hlinkClick r:id="rId2"/>
              </a:rPr>
              <a:t>https://helpcenter.veeam.com/docs/one/reporter/vmware_overview.html?ver=95</a:t>
            </a:r>
            <a:endParaRPr lang="en-US" altLang="ko-KR"/>
          </a:p>
          <a:p>
            <a:r>
              <a:rPr lang="en-US" altLang="ko-KR"/>
              <a:t>Veeam ONE 9.5 Reporter User Guide, Hyper-V Overview, </a:t>
            </a:r>
            <a:r>
              <a:rPr lang="en-US" altLang="ko-KR">
                <a:hlinkClick r:id="rId3"/>
              </a:rPr>
              <a:t>https://helpcenter.veeam.com/docs/one/reporter/hyperv_overview.html?ver=95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040E220-793C-45F9-AEEF-E0C1351D3B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02" name="Picture 6" descr="Infrastructure Overview Report">
            <a:extLst>
              <a:ext uri="{FF2B5EF4-FFF2-40B4-BE49-F238E27FC236}">
                <a16:creationId xmlns:a16="http://schemas.microsoft.com/office/drawing/2014/main" id="{B6F4D57D-B8BF-4EEF-894F-AC8788BB2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080000"/>
            <a:ext cx="4092632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ypervisor Version Report">
            <a:extLst>
              <a:ext uri="{FF2B5EF4-FFF2-40B4-BE49-F238E27FC236}">
                <a16:creationId xmlns:a16="http://schemas.microsoft.com/office/drawing/2014/main" id="{331EB8DC-0885-471C-AB05-E07574227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57" y="1080000"/>
            <a:ext cx="3261000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luster Configuration Report">
            <a:extLst>
              <a:ext uri="{FF2B5EF4-FFF2-40B4-BE49-F238E27FC236}">
                <a16:creationId xmlns:a16="http://schemas.microsoft.com/office/drawing/2014/main" id="{FB4F879D-198A-437A-8374-C1F4383BB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157" y="1093500"/>
            <a:ext cx="5712768" cy="324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782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62EF2-6307-4689-AEF3-6916E7437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VMware | Hyper-V </a:t>
            </a:r>
            <a:r>
              <a:rPr lang="ko-KR" altLang="en-US" dirty="0"/>
              <a:t>최적화 보고서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7CA212-2427-4294-85E1-5DF8651977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VMware</a:t>
            </a:r>
            <a:r>
              <a:rPr lang="ko-KR" altLang="en-US"/>
              <a:t>와 </a:t>
            </a:r>
            <a:r>
              <a:rPr lang="en-US" altLang="ko-KR"/>
              <a:t>Hyper-V </a:t>
            </a:r>
            <a:r>
              <a:rPr lang="ko-KR" altLang="en-US"/>
              <a:t>환경에 투입된 자원의 효율성 보고서를 제공합니다</a:t>
            </a:r>
            <a:r>
              <a:rPr lang="en-US" altLang="ko-KR"/>
              <a:t>. </a:t>
            </a:r>
            <a:r>
              <a:rPr lang="ko-KR" altLang="en-US"/>
              <a:t>활성화된 스냅샷 리스트</a:t>
            </a:r>
            <a:r>
              <a:rPr lang="en-US" altLang="ko-KR"/>
              <a:t>, VM</a:t>
            </a:r>
            <a:r>
              <a:rPr lang="ko-KR" altLang="en-US"/>
              <a:t>에 할당되지 않은 파일들</a:t>
            </a:r>
            <a:r>
              <a:rPr lang="en-US" altLang="ko-KR"/>
              <a:t>, </a:t>
            </a:r>
            <a:r>
              <a:rPr lang="ko-KR" altLang="en-US"/>
              <a:t>특정기간 동안 사용되지 않은 템플레이트와 </a:t>
            </a:r>
            <a:r>
              <a:rPr lang="en-US" altLang="ko-KR"/>
              <a:t>VM, </a:t>
            </a:r>
            <a:r>
              <a:rPr lang="ko-KR" altLang="en-US"/>
              <a:t>사용되지 않은 디스크 공간</a:t>
            </a:r>
            <a:r>
              <a:rPr lang="en-US" altLang="ko-KR"/>
              <a:t>, </a:t>
            </a:r>
            <a:r>
              <a:rPr lang="ko-KR" altLang="en-US"/>
              <a:t>오버사이즈 </a:t>
            </a:r>
            <a:r>
              <a:rPr lang="en-US" altLang="ko-KR"/>
              <a:t>VM, </a:t>
            </a:r>
            <a:r>
              <a:rPr lang="ko-KR" altLang="en-US"/>
              <a:t>언더사이즈 </a:t>
            </a:r>
            <a:r>
              <a:rPr lang="en-US" altLang="ko-KR"/>
              <a:t>VM </a:t>
            </a:r>
            <a:r>
              <a:rPr lang="ko-KR" altLang="en-US"/>
              <a:t>등의 정보를 제공합니다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844A675-3EB6-4213-AB9A-C628777C9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VMware Optimization, </a:t>
            </a:r>
            <a:r>
              <a:rPr lang="en-US" altLang="ko-KR">
                <a:hlinkClick r:id="rId2"/>
              </a:rPr>
              <a:t>https://helpcenter.veeam.com/docs/one/reporter/vmware_optimization.html?ver=95</a:t>
            </a:r>
            <a:endParaRPr lang="en-US" altLang="ko-KR"/>
          </a:p>
          <a:p>
            <a:r>
              <a:rPr lang="en-US" altLang="ko-KR"/>
              <a:t>Veeam ONE 9.5 Reporter User Guide, Hyper-V Optimization, </a:t>
            </a:r>
            <a:r>
              <a:rPr lang="en-US" altLang="ko-KR">
                <a:hlinkClick r:id="rId3"/>
              </a:rPr>
              <a:t>https://helpcenter.veeam.com/docs/one/reporter/hyperv_optimization.html?ver=95</a:t>
            </a:r>
            <a:endParaRPr lang="en-US" altLang="ko-KR"/>
          </a:p>
          <a:p>
            <a:endParaRPr lang="en-US" altLang="ko-KR"/>
          </a:p>
          <a:p>
            <a:endParaRPr lang="en-US" altLang="ko-KR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A2D312DC-5874-4ED6-AC57-9D62B40FAA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4" name="Picture 4" descr="Active Snapshots Report">
            <a:extLst>
              <a:ext uri="{FF2B5EF4-FFF2-40B4-BE49-F238E27FC236}">
                <a16:creationId xmlns:a16="http://schemas.microsoft.com/office/drawing/2014/main" id="{4136F775-9EEE-4487-9DF8-3CFE1F4C5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350000"/>
            <a:ext cx="3854813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versized VMs Report">
            <a:extLst>
              <a:ext uri="{FF2B5EF4-FFF2-40B4-BE49-F238E27FC236}">
                <a16:creationId xmlns:a16="http://schemas.microsoft.com/office/drawing/2014/main" id="{83C4D782-57E5-4FCB-9D42-7F4657E624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9" r="4997"/>
          <a:stretch/>
        </p:blipFill>
        <p:spPr bwMode="auto">
          <a:xfrm>
            <a:off x="2655126" y="2443500"/>
            <a:ext cx="6146800" cy="189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810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FDE5DA-426D-48DD-957A-2FA861CCA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8D201E-A8AC-4F5D-9FC6-88DBB29E50AD}"/>
              </a:ext>
            </a:extLst>
          </p:cNvPr>
          <p:cNvSpPr/>
          <p:nvPr/>
        </p:nvSpPr>
        <p:spPr>
          <a:xfrm>
            <a:off x="2885057" y="4060734"/>
            <a:ext cx="3194656" cy="348070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50"/>
              </a:spcAft>
            </a:pPr>
            <a:endParaRPr lang="ko-KR" altLang="en-US" sz="825" dirty="0" err="1">
              <a:solidFill>
                <a:prstClr val="black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Text Box 8">
            <a:extLst>
              <a:ext uri="{FF2B5EF4-FFF2-40B4-BE49-F238E27FC236}">
                <a16:creationId xmlns:a16="http://schemas.microsoft.com/office/drawing/2014/main" id="{70B812CB-9137-45CC-9725-A929AFB8E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315" y="1829640"/>
            <a:ext cx="4208639" cy="25262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인프라의 가시성이 중요한가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왜 빔 소프트웨어 인가</a:t>
            </a: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소개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57175" indent="-257175" defTabSz="685800" latinLnBrk="0">
              <a:lnSpc>
                <a:spcPct val="200000"/>
              </a:lnSpc>
              <a:buFontTx/>
              <a:buAutoNum type="arabicPeriod"/>
            </a:pP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제품 상세내용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4.1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모니터링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4.2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리포팅</a:t>
            </a:r>
          </a:p>
          <a:p>
            <a:pPr marL="342900" lvl="1" defTabSz="685800" latinLnBrk="0">
              <a:lnSpc>
                <a:spcPct val="200000"/>
              </a:lnSpc>
            </a:pPr>
            <a:r>
              <a:rPr lang="en-US" altLang="ko-KR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4.3 </a:t>
            </a:r>
            <a:r>
              <a:rPr lang="ko-KR" altLang="en-US" sz="1200" b="1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빔원</a:t>
            </a:r>
            <a:r>
              <a:rPr lang="ko-KR" altLang="en-US" sz="1200" b="1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비즈니스 뷰</a:t>
            </a:r>
            <a:endParaRPr lang="en-US" altLang="ko-KR" sz="1200" b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2560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5C4A6BB-93BC-4C40-9E23-CF4B4225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빔원 비즈니스 뷰 요약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28C604-A417-420E-B273-EE5D6311DA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비즈니스 관점에서 </a:t>
            </a:r>
            <a:r>
              <a:rPr lang="en-US" altLang="ko-KR"/>
              <a:t>VMware vSphere </a:t>
            </a:r>
            <a:r>
              <a:rPr lang="ko-KR" altLang="en-US"/>
              <a:t>및 </a:t>
            </a:r>
            <a:r>
              <a:rPr lang="en-US" altLang="ko-KR"/>
              <a:t>Hyper-V </a:t>
            </a:r>
            <a:r>
              <a:rPr lang="ko-KR" altLang="en-US"/>
              <a:t>가상 인프라에 대한 정보를 얻을수 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638E2D5-F150-4DDE-B12A-1BA0047934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Business View User Guide, About Veeam ONE Business View, </a:t>
            </a:r>
            <a:r>
              <a:rPr lang="en-US" altLang="ko-KR">
                <a:hlinkClick r:id="rId2"/>
              </a:rPr>
              <a:t>https://helpcenter.veeam.com/docs/one/bv/about.html?ver=95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2C3A1E-1999-4D22-9BAC-8F6365E634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5" name="Picture 3" descr="Dashboard">
            <a:extLst>
              <a:ext uri="{FF2B5EF4-FFF2-40B4-BE49-F238E27FC236}">
                <a16:creationId xmlns:a16="http://schemas.microsoft.com/office/drawing/2014/main" id="{F66F66CF-55A3-432E-93D6-3C464392D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4"/>
          <a:stretch/>
        </p:blipFill>
        <p:spPr bwMode="auto">
          <a:xfrm>
            <a:off x="161925" y="1080000"/>
            <a:ext cx="5299603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luster, Host, Storage and VM Views">
            <a:extLst>
              <a:ext uri="{FF2B5EF4-FFF2-40B4-BE49-F238E27FC236}">
                <a16:creationId xmlns:a16="http://schemas.microsoft.com/office/drawing/2014/main" id="{0E6B0544-548A-4085-8E8B-EB42EED3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"/>
          <a:stretch/>
        </p:blipFill>
        <p:spPr bwMode="auto">
          <a:xfrm>
            <a:off x="3992925" y="1080000"/>
            <a:ext cx="4809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E3F5EA-9EC2-4DDC-814D-1A01C1F6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EM</a:t>
            </a:r>
            <a:r>
              <a:rPr lang="ko-KR" altLang="en-US" sz="3200" dirty="0"/>
              <a:t>의 </a:t>
            </a:r>
            <a:r>
              <a:rPr lang="en-US" altLang="ko-KR" sz="3200" dirty="0"/>
              <a:t>Dashboard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E25-9B5E-4733-A1EF-4198B3593BDE}"/>
              </a:ext>
            </a:extLst>
          </p:cNvPr>
          <p:cNvSpPr txBox="1"/>
          <p:nvPr/>
        </p:nvSpPr>
        <p:spPr>
          <a:xfrm>
            <a:off x="359014" y="859250"/>
            <a:ext cx="8424782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백업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관리자는 </a:t>
            </a:r>
            <a:r>
              <a:rPr lang="en-US" altLang="ko-KR" sz="1200" dirty="0">
                <a:solidFill>
                  <a:schemeClr val="bg1"/>
                </a:solidFill>
              </a:rPr>
              <a:t>Web </a:t>
            </a:r>
            <a:r>
              <a:rPr lang="ko-KR" altLang="en-US" sz="1200" dirty="0">
                <a:solidFill>
                  <a:schemeClr val="bg1"/>
                </a:solidFill>
              </a:rPr>
              <a:t>기반의 </a:t>
            </a:r>
            <a:r>
              <a:rPr lang="en-US" altLang="ko-KR" sz="1200" dirty="0">
                <a:solidFill>
                  <a:schemeClr val="bg1"/>
                </a:solidFill>
              </a:rPr>
              <a:t>Enterprise Manger</a:t>
            </a:r>
            <a:r>
              <a:rPr lang="ko-KR" altLang="en-US" sz="1200" dirty="0">
                <a:solidFill>
                  <a:schemeClr val="bg1"/>
                </a:solidFill>
              </a:rPr>
              <a:t>에 대한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관리가 가능한 </a:t>
            </a:r>
            <a:r>
              <a:rPr lang="en-US" altLang="ko-KR" sz="1200" dirty="0">
                <a:solidFill>
                  <a:schemeClr val="bg1"/>
                </a:solidFill>
              </a:rPr>
              <a:t>Portal Administrator</a:t>
            </a:r>
            <a:r>
              <a:rPr lang="ko-KR" altLang="en-US" sz="1200" dirty="0">
                <a:solidFill>
                  <a:schemeClr val="bg1"/>
                </a:solidFill>
              </a:rPr>
              <a:t>의 권한이 부여됩니다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백업 관리자는</a:t>
            </a:r>
            <a:r>
              <a:rPr lang="en-US" altLang="ko-KR" sz="1200" dirty="0">
                <a:solidFill>
                  <a:schemeClr val="bg1"/>
                </a:solidFill>
              </a:rPr>
              <a:t> Dashboard</a:t>
            </a:r>
            <a:r>
              <a:rPr lang="ko-KR" altLang="en-US" sz="1200" dirty="0">
                <a:solidFill>
                  <a:schemeClr val="bg1"/>
                </a:solidFill>
              </a:rPr>
              <a:t>를 통해 전반적인 백업 상황을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1AEAB3-0D8C-400D-9855-70F9BAC7C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59" y="1320915"/>
            <a:ext cx="6029281" cy="353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9905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8BFED-2100-4AE8-BCAB-DFC8FCABF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Visio </a:t>
            </a:r>
            <a:r>
              <a:rPr lang="ko-KR" altLang="en-US"/>
              <a:t>연동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F48216-F939-437E-8C68-14E74D4D9B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스토리지</a:t>
            </a:r>
            <a:r>
              <a:rPr lang="en-US" altLang="ko-KR"/>
              <a:t>, </a:t>
            </a:r>
            <a:r>
              <a:rPr lang="ko-KR" altLang="en-US"/>
              <a:t>네트워크</a:t>
            </a:r>
            <a:r>
              <a:rPr lang="en-US" altLang="ko-KR"/>
              <a:t>, </a:t>
            </a:r>
            <a:r>
              <a:rPr lang="ko-KR" altLang="en-US"/>
              <a:t>백업 대상 등의 구성정보를 비지오</a:t>
            </a:r>
            <a:r>
              <a:rPr lang="en-US" altLang="ko-KR"/>
              <a:t>(Visio)</a:t>
            </a:r>
            <a:r>
              <a:rPr lang="ko-KR" altLang="en-US"/>
              <a:t> 포맷으로 저장 가능합니다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90AFE2F-033C-41D5-B3F7-2DF6F97AE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Veeam ONE 9.5 Reporter User Guide, Infrastructure Overview (Visio), </a:t>
            </a:r>
            <a:r>
              <a:rPr lang="en-US" altLang="ko-KR">
                <a:hlinkClick r:id="rId2"/>
              </a:rPr>
              <a:t>https://helpcenter.veeam.com/docs/one/reporter/infrastructure_overview_visio.html?ver=95</a:t>
            </a:r>
            <a:endParaRPr lang="en-US" altLang="ko-KR"/>
          </a:p>
          <a:p>
            <a:endParaRPr lang="en-US" altLang="ko-KR"/>
          </a:p>
          <a:p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A6138B2-1E3B-4F33-80D4-E478F923F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28F9BE-26BB-4C00-83CF-6C496763B8DF}"/>
              </a:ext>
            </a:extLst>
          </p:cNvPr>
          <p:cNvGrpSpPr/>
          <p:nvPr/>
        </p:nvGrpSpPr>
        <p:grpSpPr>
          <a:xfrm>
            <a:off x="792000" y="1291553"/>
            <a:ext cx="7560000" cy="2876797"/>
            <a:chOff x="588534" y="1722070"/>
            <a:chExt cx="10108650" cy="383572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03DF9-64B2-43F0-9925-0047011F3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686"/>
            <a:stretch/>
          </p:blipFill>
          <p:spPr>
            <a:xfrm>
              <a:off x="588534" y="1722070"/>
              <a:ext cx="7200000" cy="3413859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B75A501-5F1F-45BB-9D16-4772A712D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049" b="15686"/>
            <a:stretch/>
          </p:blipFill>
          <p:spPr>
            <a:xfrm>
              <a:off x="5084682" y="2143939"/>
              <a:ext cx="5612502" cy="341386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505679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3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E3F5EA-9EC2-4DDC-814D-1A01C1F6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EM</a:t>
            </a:r>
            <a:r>
              <a:rPr lang="ko-KR" altLang="en-US" sz="3200" dirty="0"/>
              <a:t>의 </a:t>
            </a:r>
            <a:r>
              <a:rPr lang="en-US" altLang="ko-KR" sz="3200" dirty="0"/>
              <a:t>Reports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E25-9B5E-4733-A1EF-4198B3593BDE}"/>
              </a:ext>
            </a:extLst>
          </p:cNvPr>
          <p:cNvSpPr txBox="1"/>
          <p:nvPr/>
        </p:nvSpPr>
        <p:spPr>
          <a:xfrm>
            <a:off x="359014" y="859250"/>
            <a:ext cx="8424782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백업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관리자는 </a:t>
            </a:r>
            <a:r>
              <a:rPr lang="en-US" altLang="ko-KR" sz="1200" dirty="0">
                <a:solidFill>
                  <a:schemeClr val="bg1"/>
                </a:solidFill>
              </a:rPr>
              <a:t>Web </a:t>
            </a:r>
            <a:r>
              <a:rPr lang="ko-KR" altLang="en-US" sz="1200" dirty="0">
                <a:solidFill>
                  <a:schemeClr val="bg1"/>
                </a:solidFill>
              </a:rPr>
              <a:t>기반의 </a:t>
            </a:r>
            <a:r>
              <a:rPr lang="en-US" altLang="ko-KR" sz="1200" dirty="0">
                <a:solidFill>
                  <a:schemeClr val="bg1"/>
                </a:solidFill>
              </a:rPr>
              <a:t>Enterprise Manger</a:t>
            </a:r>
            <a:r>
              <a:rPr lang="ko-KR" altLang="en-US" sz="1200" dirty="0">
                <a:solidFill>
                  <a:schemeClr val="bg1"/>
                </a:solidFill>
              </a:rPr>
              <a:t>에 대한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관리가 가능한 </a:t>
            </a:r>
            <a:r>
              <a:rPr lang="en-US" altLang="ko-KR" sz="1200" dirty="0">
                <a:solidFill>
                  <a:schemeClr val="bg1"/>
                </a:solidFill>
              </a:rPr>
              <a:t>Portal Administrator</a:t>
            </a:r>
            <a:r>
              <a:rPr lang="ko-KR" altLang="en-US" sz="1200" dirty="0">
                <a:solidFill>
                  <a:schemeClr val="bg1"/>
                </a:solidFill>
              </a:rPr>
              <a:t>의 권한이 부여됩니다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백업 관리자는</a:t>
            </a:r>
            <a:r>
              <a:rPr lang="en-US" altLang="ko-KR" sz="1200" dirty="0">
                <a:solidFill>
                  <a:schemeClr val="bg1"/>
                </a:solidFill>
              </a:rPr>
              <a:t> Reports</a:t>
            </a:r>
            <a:r>
              <a:rPr lang="ko-KR" altLang="en-US" sz="1200" dirty="0">
                <a:solidFill>
                  <a:schemeClr val="bg1"/>
                </a:solidFill>
              </a:rPr>
              <a:t>를 통해 백업 </a:t>
            </a:r>
            <a:r>
              <a:rPr lang="en-US" altLang="ko-KR" sz="1200" dirty="0">
                <a:solidFill>
                  <a:schemeClr val="bg1"/>
                </a:solidFill>
              </a:rPr>
              <a:t>job</a:t>
            </a:r>
            <a:r>
              <a:rPr lang="ko-KR" altLang="en-US" sz="1200" dirty="0">
                <a:solidFill>
                  <a:schemeClr val="bg1"/>
                </a:solidFill>
              </a:rPr>
              <a:t>에 대한 결과를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8A5002-F6A4-4D5B-98A1-DF2C9C5F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331657"/>
            <a:ext cx="6195303" cy="3640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D6B480-440C-4144-9BEF-1A837D2C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087" y="1864751"/>
            <a:ext cx="5305438" cy="31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84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5F0618-530D-445B-A2FF-3D7BAA167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3" y="1320915"/>
            <a:ext cx="6186117" cy="365113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D5E3F5EA-9EC2-4DDC-814D-1A01C1F6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altLang="ko-KR" sz="3200" dirty="0"/>
              <a:t>EM</a:t>
            </a:r>
            <a:r>
              <a:rPr lang="ko-KR" altLang="en-US" sz="3200" dirty="0"/>
              <a:t>의 </a:t>
            </a:r>
            <a:r>
              <a:rPr lang="en-US" altLang="ko-KR" sz="3200" dirty="0"/>
              <a:t>jobs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E25-9B5E-4733-A1EF-4198B3593BDE}"/>
              </a:ext>
            </a:extLst>
          </p:cNvPr>
          <p:cNvSpPr txBox="1"/>
          <p:nvPr/>
        </p:nvSpPr>
        <p:spPr>
          <a:xfrm>
            <a:off x="359014" y="859250"/>
            <a:ext cx="8424782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백업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관리자는 </a:t>
            </a:r>
            <a:r>
              <a:rPr lang="en-US" altLang="ko-KR" sz="1200" dirty="0">
                <a:solidFill>
                  <a:schemeClr val="bg1"/>
                </a:solidFill>
              </a:rPr>
              <a:t>Web </a:t>
            </a:r>
            <a:r>
              <a:rPr lang="ko-KR" altLang="en-US" sz="1200" dirty="0">
                <a:solidFill>
                  <a:schemeClr val="bg1"/>
                </a:solidFill>
              </a:rPr>
              <a:t>기반의 </a:t>
            </a:r>
            <a:r>
              <a:rPr lang="en-US" altLang="ko-KR" sz="1200" dirty="0">
                <a:solidFill>
                  <a:schemeClr val="bg1"/>
                </a:solidFill>
              </a:rPr>
              <a:t>Enterprise Manger</a:t>
            </a:r>
            <a:r>
              <a:rPr lang="ko-KR" altLang="en-US" sz="1200" dirty="0">
                <a:solidFill>
                  <a:schemeClr val="bg1"/>
                </a:solidFill>
              </a:rPr>
              <a:t>에 대한 모든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관리가 가능한 </a:t>
            </a:r>
            <a:r>
              <a:rPr lang="en-US" altLang="ko-KR" sz="1200" dirty="0">
                <a:solidFill>
                  <a:schemeClr val="bg1"/>
                </a:solidFill>
              </a:rPr>
              <a:t>Portal Administrator</a:t>
            </a:r>
            <a:r>
              <a:rPr lang="ko-KR" altLang="en-US" sz="1200" dirty="0">
                <a:solidFill>
                  <a:schemeClr val="bg1"/>
                </a:solidFill>
              </a:rPr>
              <a:t>의 권한이 부여됩니다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r>
              <a:rPr lang="ko-KR" altLang="en-US" sz="1200" dirty="0">
                <a:solidFill>
                  <a:schemeClr val="bg1"/>
                </a:solidFill>
              </a:rPr>
              <a:t>그래서 백업 관리자는</a:t>
            </a:r>
            <a:r>
              <a:rPr lang="en-US" altLang="ko-KR" sz="1200" dirty="0">
                <a:solidFill>
                  <a:schemeClr val="bg1"/>
                </a:solidFill>
              </a:rPr>
              <a:t> jobs</a:t>
            </a:r>
            <a:r>
              <a:rPr lang="ko-KR" altLang="en-US" sz="1200" dirty="0">
                <a:solidFill>
                  <a:schemeClr val="bg1"/>
                </a:solidFill>
              </a:rPr>
              <a:t>를 통해 모든 </a:t>
            </a:r>
            <a:r>
              <a:rPr lang="en-US" altLang="ko-KR" sz="1200" dirty="0">
                <a:solidFill>
                  <a:schemeClr val="bg1"/>
                </a:solidFill>
              </a:rPr>
              <a:t>VM</a:t>
            </a:r>
            <a:r>
              <a:rPr lang="ko-KR" altLang="en-US" sz="1200" dirty="0">
                <a:solidFill>
                  <a:schemeClr val="bg1"/>
                </a:solidFill>
              </a:rPr>
              <a:t>에 대한 백업 수행</a:t>
            </a:r>
            <a:r>
              <a:rPr lang="en-US" altLang="ko-KR" sz="1200" dirty="0">
                <a:solidFill>
                  <a:schemeClr val="bg1"/>
                </a:solidFill>
              </a:rPr>
              <a:t>(Start, Stop, Retry)</a:t>
            </a:r>
            <a:r>
              <a:rPr lang="ko-KR" altLang="en-US" sz="1200" dirty="0">
                <a:solidFill>
                  <a:schemeClr val="bg1"/>
                </a:solidFill>
              </a:rPr>
              <a:t>과 스케쥴 수정이 가능합니다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B9FB4-314D-4480-BB55-A081F550A538}"/>
              </a:ext>
            </a:extLst>
          </p:cNvPr>
          <p:cNvSpPr txBox="1"/>
          <p:nvPr/>
        </p:nvSpPr>
        <p:spPr>
          <a:xfrm>
            <a:off x="199443" y="1746216"/>
            <a:ext cx="3299467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백업 스케쥴의 </a:t>
            </a:r>
            <a:r>
              <a:rPr lang="en-US" altLang="ko-KR" sz="1200" b="1" dirty="0">
                <a:solidFill>
                  <a:srgbClr val="FF0000"/>
                </a:solidFill>
              </a:rPr>
              <a:t>Start, Stop, Retry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658C22E-D468-499C-B529-44641BF2E7CD}"/>
              </a:ext>
            </a:extLst>
          </p:cNvPr>
          <p:cNvSpPr/>
          <p:nvPr/>
        </p:nvSpPr>
        <p:spPr bwMode="auto">
          <a:xfrm>
            <a:off x="1569720" y="2048889"/>
            <a:ext cx="1093124" cy="168531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29E1833-DEC4-462A-B3E5-B6BF768A9E85}"/>
              </a:ext>
            </a:extLst>
          </p:cNvPr>
          <p:cNvGrpSpPr/>
          <p:nvPr/>
        </p:nvGrpSpPr>
        <p:grpSpPr>
          <a:xfrm>
            <a:off x="3791485" y="1447473"/>
            <a:ext cx="4992311" cy="3524576"/>
            <a:chOff x="3791485" y="1447473"/>
            <a:chExt cx="4992311" cy="3524576"/>
          </a:xfrm>
          <a:effectLst>
            <a:glow rad="101600">
              <a:schemeClr val="accent3">
                <a:lumMod val="60000"/>
                <a:lumOff val="40000"/>
                <a:alpha val="40000"/>
              </a:schemeClr>
            </a:glow>
          </a:effectLst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B861283-80B5-4471-9E24-3F02596C0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1485" y="1447473"/>
              <a:ext cx="2510861" cy="19812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2BE98F1-4FCD-418C-BFCF-FB6508CBE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702" y="1665503"/>
              <a:ext cx="2510861" cy="198790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56F3CF4-12C0-46AF-82EF-E30B88E9B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4928" y="2829189"/>
              <a:ext cx="2479651" cy="19731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FEBE07-6C61-4908-842E-42612A465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4145" y="3004176"/>
              <a:ext cx="2479651" cy="1967873"/>
            </a:xfrm>
            <a:prstGeom prst="rect">
              <a:avLst/>
            </a:prstGeom>
          </p:spPr>
        </p:pic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6A952F8-8BD9-4744-9187-B212AEB184FF}"/>
              </a:ext>
            </a:extLst>
          </p:cNvPr>
          <p:cNvSpPr/>
          <p:nvPr/>
        </p:nvSpPr>
        <p:spPr bwMode="auto">
          <a:xfrm>
            <a:off x="2720340" y="2046984"/>
            <a:ext cx="377189" cy="168531"/>
          </a:xfrm>
          <a:prstGeom prst="round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4C2F55-AFDD-4D99-B07E-3A87FA9E336D}"/>
              </a:ext>
            </a:extLst>
          </p:cNvPr>
          <p:cNvSpPr txBox="1"/>
          <p:nvPr/>
        </p:nvSpPr>
        <p:spPr>
          <a:xfrm>
            <a:off x="2584949" y="2302385"/>
            <a:ext cx="1987052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백업</a:t>
            </a:r>
            <a:r>
              <a:rPr lang="en-US" altLang="ko-KR" sz="1200" b="1" dirty="0">
                <a:solidFill>
                  <a:srgbClr val="FF0000"/>
                </a:solidFill>
              </a:rPr>
              <a:t> Jobs(</a:t>
            </a:r>
            <a:r>
              <a:rPr lang="ko-KR" altLang="en-US" sz="1200" b="1" dirty="0">
                <a:solidFill>
                  <a:srgbClr val="FF0000"/>
                </a:solidFill>
              </a:rPr>
              <a:t>스케쥴</a:t>
            </a:r>
            <a:r>
              <a:rPr lang="en-US" altLang="ko-KR" sz="1200" b="1" dirty="0">
                <a:solidFill>
                  <a:srgbClr val="FF0000"/>
                </a:solidFill>
              </a:rPr>
              <a:t>) </a:t>
            </a:r>
            <a:r>
              <a:rPr lang="ko-KR" altLang="en-US" sz="1200" b="1" dirty="0">
                <a:solidFill>
                  <a:srgbClr val="FF0000"/>
                </a:solidFill>
              </a:rPr>
              <a:t>수정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37C36F8-9321-442D-950A-214493FD94C4}"/>
              </a:ext>
            </a:extLst>
          </p:cNvPr>
          <p:cNvCxnSpPr>
            <a:stCxn id="16" idx="3"/>
          </p:cNvCxnSpPr>
          <p:nvPr/>
        </p:nvCxnSpPr>
        <p:spPr>
          <a:xfrm flipV="1">
            <a:off x="3097529" y="1576483"/>
            <a:ext cx="692157" cy="55476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691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266D9-3982-4B55-9C39-758521FB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계정 별 권한 설정 </a:t>
            </a:r>
            <a:r>
              <a:rPr lang="en-US" altLang="ko-KR" sz="2400" dirty="0"/>
              <a:t>(VBR)</a:t>
            </a:r>
            <a:endParaRPr lang="ko-KR" altLang="en-US" dirty="0"/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228FD5A6-0D2E-4448-B375-7C1F0C705A81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서버의 윈도우 사용자 및 그룹 별 권한 설정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249A3-2C85-42AC-8523-FE0C2CEC6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295400"/>
            <a:ext cx="3375629" cy="2723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7232AA-E11A-4A15-99CD-8457B34B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819" y="3526134"/>
            <a:ext cx="2458869" cy="10982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Graphic 61">
            <a:extLst>
              <a:ext uri="{FF2B5EF4-FFF2-40B4-BE49-F238E27FC236}">
                <a16:creationId xmlns:a16="http://schemas.microsoft.com/office/drawing/2014/main" id="{A471F337-38C5-4819-8CCA-B8D8C557F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167" y="2787038"/>
            <a:ext cx="360000" cy="360000"/>
          </a:xfrm>
          <a:prstGeom prst="rect">
            <a:avLst/>
          </a:prstGeom>
        </p:spPr>
      </p:pic>
      <p:pic>
        <p:nvPicPr>
          <p:cNvPr id="11" name="Graphic 62">
            <a:extLst>
              <a:ext uri="{FF2B5EF4-FFF2-40B4-BE49-F238E27FC236}">
                <a16:creationId xmlns:a16="http://schemas.microsoft.com/office/drawing/2014/main" id="{198AFC47-DE3D-4D10-8768-1A9478272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520" y="1872499"/>
            <a:ext cx="360000" cy="360000"/>
          </a:xfrm>
          <a:prstGeom prst="rect">
            <a:avLst/>
          </a:prstGeom>
        </p:spPr>
      </p:pic>
      <p:pic>
        <p:nvPicPr>
          <p:cNvPr id="12" name="Graphic 62">
            <a:extLst>
              <a:ext uri="{FF2B5EF4-FFF2-40B4-BE49-F238E27FC236}">
                <a16:creationId xmlns:a16="http://schemas.microsoft.com/office/drawing/2014/main" id="{6967CEAA-7AF2-4BAA-BD1E-06AE1A678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6520" y="3701577"/>
            <a:ext cx="360000" cy="36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A6FAE7D-F831-4131-90EB-6EEE497AF6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2998" y="3420988"/>
            <a:ext cx="1422326" cy="9380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Graphic 54">
            <a:extLst>
              <a:ext uri="{FF2B5EF4-FFF2-40B4-BE49-F238E27FC236}">
                <a16:creationId xmlns:a16="http://schemas.microsoft.com/office/drawing/2014/main" id="{FB9AA462-EC8A-40F7-B481-11252FB22A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7925" y="2751598"/>
            <a:ext cx="450476" cy="450476"/>
          </a:xfrm>
          <a:prstGeom prst="rect">
            <a:avLst/>
          </a:prstGeom>
        </p:spPr>
      </p:pic>
      <p:pic>
        <p:nvPicPr>
          <p:cNvPr id="15" name="Graphic 53">
            <a:extLst>
              <a:ext uri="{FF2B5EF4-FFF2-40B4-BE49-F238E27FC236}">
                <a16:creationId xmlns:a16="http://schemas.microsoft.com/office/drawing/2014/main" id="{92DE4051-7CD3-4145-8F04-A6045CA73E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4603" y="2758686"/>
            <a:ext cx="450476" cy="450476"/>
          </a:xfrm>
          <a:prstGeom prst="rect">
            <a:avLst/>
          </a:prstGeom>
        </p:spPr>
      </p:pic>
      <p:pic>
        <p:nvPicPr>
          <p:cNvPr id="16" name="Graphic 49">
            <a:extLst>
              <a:ext uri="{FF2B5EF4-FFF2-40B4-BE49-F238E27FC236}">
                <a16:creationId xmlns:a16="http://schemas.microsoft.com/office/drawing/2014/main" id="{6770A709-1F39-4644-95DB-D69103DE8E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667" y="3998675"/>
            <a:ext cx="360381" cy="36038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9072F88-B10D-4678-BE50-6FAC1FA2FFF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7168" y="1554865"/>
            <a:ext cx="1611383" cy="10045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319F2F1-0EB3-4A72-BCB3-038AC87AAC78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1196520" y="2052499"/>
            <a:ext cx="1420648" cy="4664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206BA0-1087-4F64-9087-0F84E7815AE0}"/>
              </a:ext>
            </a:extLst>
          </p:cNvPr>
          <p:cNvSpPr txBox="1"/>
          <p:nvPr/>
        </p:nvSpPr>
        <p:spPr>
          <a:xfrm>
            <a:off x="534510" y="1659814"/>
            <a:ext cx="964019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백업 관리자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BF4AD1-8419-43F7-ADD6-3DA5611AC975}"/>
              </a:ext>
            </a:extLst>
          </p:cNvPr>
          <p:cNvSpPr txBox="1"/>
          <p:nvPr/>
        </p:nvSpPr>
        <p:spPr>
          <a:xfrm>
            <a:off x="1155538" y="2075852"/>
            <a:ext cx="1415418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사용자 권한 부여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1672C2-D6E6-441D-847C-919A56C18C9C}"/>
              </a:ext>
            </a:extLst>
          </p:cNvPr>
          <p:cNvSpPr txBox="1"/>
          <p:nvPr/>
        </p:nvSpPr>
        <p:spPr>
          <a:xfrm>
            <a:off x="534510" y="2555958"/>
            <a:ext cx="964019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VM </a:t>
            </a:r>
            <a:r>
              <a:rPr lang="ko-KR" altLang="en-US" sz="900" dirty="0">
                <a:solidFill>
                  <a:schemeClr val="bg1"/>
                </a:solidFill>
              </a:rPr>
              <a:t>관리자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B0F75BC-1211-4304-A85F-EEE2E7D8B5DB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2898401" y="2976836"/>
            <a:ext cx="936202" cy="708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ysDash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EA67C4-CB65-4C3A-AAC3-0E629033D8F9}"/>
              </a:ext>
            </a:extLst>
          </p:cNvPr>
          <p:cNvSpPr txBox="1"/>
          <p:nvPr/>
        </p:nvSpPr>
        <p:spPr>
          <a:xfrm>
            <a:off x="2612589" y="3018238"/>
            <a:ext cx="1415418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복구 수행</a:t>
            </a:r>
            <a:endParaRPr lang="en-US" altLang="ko-KR" sz="900" dirty="0">
              <a:solidFill>
                <a:schemeClr val="bg1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592152-EC5C-45AD-AACA-BC7B66D4ADBF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1202167" y="2967038"/>
            <a:ext cx="1245758" cy="9798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1" name="Graphic 62">
            <a:extLst>
              <a:ext uri="{FF2B5EF4-FFF2-40B4-BE49-F238E27FC236}">
                <a16:creationId xmlns:a16="http://schemas.microsoft.com/office/drawing/2014/main" id="{BF43A6D1-31F5-4C04-A3F2-96165EF8C6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732555" y="1985852"/>
            <a:ext cx="180000" cy="180000"/>
          </a:xfrm>
          <a:prstGeom prst="rect">
            <a:avLst/>
          </a:prstGeom>
        </p:spPr>
      </p:pic>
      <p:pic>
        <p:nvPicPr>
          <p:cNvPr id="32" name="Graphic 62">
            <a:extLst>
              <a:ext uri="{FF2B5EF4-FFF2-40B4-BE49-F238E27FC236}">
                <a16:creationId xmlns:a16="http://schemas.microsoft.com/office/drawing/2014/main" id="{061CA5C9-7DC7-4DF6-B473-7ADD70EE6C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965827" y="1985852"/>
            <a:ext cx="180000" cy="180000"/>
          </a:xfrm>
          <a:prstGeom prst="rect">
            <a:avLst/>
          </a:prstGeom>
        </p:spPr>
      </p:pic>
      <p:pic>
        <p:nvPicPr>
          <p:cNvPr id="33" name="Graphic 62">
            <a:extLst>
              <a:ext uri="{FF2B5EF4-FFF2-40B4-BE49-F238E27FC236}">
                <a16:creationId xmlns:a16="http://schemas.microsoft.com/office/drawing/2014/main" id="{6ACB56DB-1816-449F-8433-990A2AD3F0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92039" y="1985852"/>
            <a:ext cx="180000" cy="180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DBDC05-6B3D-4749-A76F-8FB8FE6577F1}"/>
              </a:ext>
            </a:extLst>
          </p:cNvPr>
          <p:cNvSpPr txBox="1"/>
          <p:nvPr/>
        </p:nvSpPr>
        <p:spPr>
          <a:xfrm>
            <a:off x="1196520" y="2982844"/>
            <a:ext cx="1251405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VM </a:t>
            </a:r>
            <a:r>
              <a:rPr lang="ko-KR" altLang="en-US" sz="900" dirty="0">
                <a:solidFill>
                  <a:schemeClr val="bg1"/>
                </a:solidFill>
              </a:rPr>
              <a:t>모니터링 및 복구 권한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84C75EF-E321-4228-A260-36644F2B53E4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196520" y="3881577"/>
            <a:ext cx="1576478" cy="8445"/>
          </a:xfrm>
          <a:prstGeom prst="straightConnector1">
            <a:avLst/>
          </a:prstGeom>
          <a:noFill/>
          <a:ln w="12700">
            <a:solidFill>
              <a:srgbClr val="00E296"/>
            </a:solidFill>
            <a:prstDash val="solid"/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344847B-3D36-433A-95F8-B2CCBA361AAD}"/>
              </a:ext>
            </a:extLst>
          </p:cNvPr>
          <p:cNvSpPr txBox="1"/>
          <p:nvPr/>
        </p:nvSpPr>
        <p:spPr>
          <a:xfrm>
            <a:off x="1196520" y="3888912"/>
            <a:ext cx="1251405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백업 모니터링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3CDE72-C1A3-492F-B4C7-04222BC35D4A}"/>
              </a:ext>
            </a:extLst>
          </p:cNvPr>
          <p:cNvSpPr txBox="1"/>
          <p:nvPr/>
        </p:nvSpPr>
        <p:spPr>
          <a:xfrm>
            <a:off x="413789" y="3470745"/>
            <a:ext cx="1205462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모니터링 관리자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40" name="말풍선: 사각형 39">
            <a:extLst>
              <a:ext uri="{FF2B5EF4-FFF2-40B4-BE49-F238E27FC236}">
                <a16:creationId xmlns:a16="http://schemas.microsoft.com/office/drawing/2014/main" id="{E22A6B08-AD2C-4D2A-93D0-ABB8A34A7936}"/>
              </a:ext>
            </a:extLst>
          </p:cNvPr>
          <p:cNvSpPr/>
          <p:nvPr/>
        </p:nvSpPr>
        <p:spPr bwMode="auto">
          <a:xfrm>
            <a:off x="7213227" y="3591379"/>
            <a:ext cx="1160344" cy="255481"/>
          </a:xfrm>
          <a:prstGeom prst="wedgeRectCallout">
            <a:avLst>
              <a:gd name="adj1" fmla="val -35330"/>
              <a:gd name="adj2" fmla="val 98155"/>
            </a:avLst>
          </a:prstGeom>
          <a:solidFill>
            <a:srgbClr val="00E296"/>
          </a:solidFill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000" rIns="18000" rtlCol="0" anchor="ctr"/>
          <a:lstStyle/>
          <a:p>
            <a:pPr algn="ctr"/>
            <a:r>
              <a:rPr lang="ko-KR" altLang="en-US" sz="1000" b="1" dirty="0"/>
              <a:t>권한 설정</a:t>
            </a:r>
          </a:p>
        </p:txBody>
      </p:sp>
    </p:spTree>
    <p:extLst>
      <p:ext uri="{BB962C8B-B14F-4D97-AF65-F5344CB8AC3E}">
        <p14:creationId xmlns:p14="http://schemas.microsoft.com/office/powerpoint/2010/main" val="3467365499"/>
      </p:ext>
    </p:extLst>
  </p:cSld>
  <p:clrMapOvr>
    <a:masterClrMapping/>
  </p:clrMapOvr>
</p:sld>
</file>

<file path=ppt/theme/theme1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3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4.xml><?xml version="1.0" encoding="utf-8"?>
<a:theme xmlns:a="http://schemas.openxmlformats.org/drawingml/2006/main" name="5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6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9525">
          <a:solidFill>
            <a:srgbClr val="00B492"/>
          </a:solidFill>
          <a:prstDash val="sysDash"/>
          <a:headEnd type="oval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9.xml><?xml version="1.0" encoding="utf-8"?>
<a:theme xmlns:a="http://schemas.openxmlformats.org/drawingml/2006/main" name="업가드 마스터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 latinLnBrk="0">
          <a:spcAft>
            <a:spcPts val="200"/>
          </a:spcAft>
          <a:defRPr sz="11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 anchorCtr="0">
        <a:spAutoFit/>
      </a:bodyPr>
      <a:lstStyle>
        <a:defPPr latinLnBrk="0">
          <a:spcAft>
            <a:spcPts val="200"/>
          </a:spcAft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 - Presentation Templates - 2018-10-28.potx" id="{B3E6C08F-ED5C-4458-B801-77AE11E50132}" vid="{6F884F96-9864-4A72-8D3D-3E9F451244F6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FF59870383F41B49232949FF206A9" ma:contentTypeVersion="13" ma:contentTypeDescription="Create a new document." ma:contentTypeScope="" ma:versionID="4114cd63f786fc47e50e37bfc94e21db">
  <xsd:schema xmlns:xsd="http://www.w3.org/2001/XMLSchema" xmlns:xs="http://www.w3.org/2001/XMLSchema" xmlns:p="http://schemas.microsoft.com/office/2006/metadata/properties" xmlns:ns3="ddd94dec-b75f-461d-9c34-31af2c80db57" xmlns:ns4="4a581407-c8cc-49c0-9bdd-812d6ce21b18" targetNamespace="http://schemas.microsoft.com/office/2006/metadata/properties" ma:root="true" ma:fieldsID="f5bcef250549a78d34e0c5f32ee80eb4" ns3:_="" ns4:_="">
    <xsd:import namespace="ddd94dec-b75f-461d-9c34-31af2c80db57"/>
    <xsd:import namespace="4a581407-c8cc-49c0-9bdd-812d6ce21b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94dec-b75f-461d-9c34-31af2c80d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81407-c8cc-49c0-9bdd-812d6ce21b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EDAD93-1FC3-427E-8790-F0256B119CB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a581407-c8cc-49c0-9bdd-812d6ce21b18"/>
    <ds:schemaRef ds:uri="ddd94dec-b75f-461d-9c34-31af2c80db5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C16C968-597E-4BFF-8868-9FEF035441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BEF72C-F19A-4683-991D-AE258E0628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94dec-b75f-461d-9c34-31af2c80db57"/>
    <ds:schemaRef ds:uri="4a581407-c8cc-49c0-9bdd-812d6ce21b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3920</Words>
  <Application>Microsoft Office PowerPoint</Application>
  <PresentationFormat>화면 슬라이드 쇼(16:9)</PresentationFormat>
  <Paragraphs>416</Paragraphs>
  <Slides>61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61</vt:i4>
      </vt:variant>
    </vt:vector>
  </HeadingPairs>
  <TitlesOfParts>
    <vt:vector size="75" baseType="lpstr">
      <vt:lpstr>맑은 고딕</vt:lpstr>
      <vt:lpstr>Arial</vt:lpstr>
      <vt:lpstr>Calibri</vt:lpstr>
      <vt:lpstr>Tahoma</vt:lpstr>
      <vt:lpstr>Wingdings</vt:lpstr>
      <vt:lpstr>Veeam Corporate Slides Template</vt:lpstr>
      <vt:lpstr>1_Veeam Corporate Slides Template (1)</vt:lpstr>
      <vt:lpstr>4_Veeam Corporate Slides Template</vt:lpstr>
      <vt:lpstr>5_Veeam Corporate Slides Template</vt:lpstr>
      <vt:lpstr>Slides with photo</vt:lpstr>
      <vt:lpstr>Bright slides</vt:lpstr>
      <vt:lpstr>1_Veeam Corporate Slides Template</vt:lpstr>
      <vt:lpstr>2_Veeam Corporate Slides Template</vt:lpstr>
      <vt:lpstr>업가드 마스터 슬라이드</vt:lpstr>
      <vt:lpstr>PowerPoint 프레젠테이션</vt:lpstr>
      <vt:lpstr>작업 모니터링 (VBR, EM)</vt:lpstr>
      <vt:lpstr>다양한 리포팅 기능 (VBR, EM)</vt:lpstr>
      <vt:lpstr>VBR Console &amp; EM</vt:lpstr>
      <vt:lpstr>EM의 메인 화면</vt:lpstr>
      <vt:lpstr>EM의 Dashboard</vt:lpstr>
      <vt:lpstr>EM의 Reports</vt:lpstr>
      <vt:lpstr>EM의 jobs</vt:lpstr>
      <vt:lpstr>계정 별 권한 설정 (VBR)</vt:lpstr>
      <vt:lpstr>이메일 알림 기능 (VBR)</vt:lpstr>
      <vt:lpstr>PowerPoint 프레젠테이션</vt:lpstr>
      <vt:lpstr>PowerPoint 프레젠테이션</vt:lpstr>
      <vt:lpstr>목차</vt:lpstr>
      <vt:lpstr>오늘의 IT 인프라</vt:lpstr>
      <vt:lpstr>가시성 확보의 어려움</vt:lpstr>
      <vt:lpstr>수작업의 한계</vt:lpstr>
      <vt:lpstr>장애의 주 원인은 수작업</vt:lpstr>
      <vt:lpstr>가시성 확보의 중요성</vt:lpstr>
      <vt:lpstr>목차</vt:lpstr>
      <vt:lpstr>글로벌 레프런스</vt:lpstr>
      <vt:lpstr>국내 레프런스</vt:lpstr>
      <vt:lpstr>멀티클라우드 환경의 최적 데이터 관리 솔루션</vt:lpstr>
      <vt:lpstr>제 3기관 평가</vt:lpstr>
      <vt:lpstr>빔 회사 소개</vt:lpstr>
      <vt:lpstr>목차</vt:lpstr>
      <vt:lpstr>빔원 (Veeam One) 소개</vt:lpstr>
      <vt:lpstr>IT 인프라의 중추 신경계</vt:lpstr>
      <vt:lpstr>멀티클라우드 인프라 가시성의 해답은 빔원</vt:lpstr>
      <vt:lpstr>목차</vt:lpstr>
      <vt:lpstr>목차</vt:lpstr>
      <vt:lpstr>VMware | Hyper-V 성능 모니터링 – 1/2</vt:lpstr>
      <vt:lpstr>VMware | Hyper-V 성능 모니터링 – 2/2</vt:lpstr>
      <vt:lpstr>VMware | Hyper-V 이벤트 모니터링</vt:lpstr>
      <vt:lpstr>백업 현황 모니터링</vt:lpstr>
      <vt:lpstr>백업 저장소 모니터링</vt:lpstr>
      <vt:lpstr>백업 프록시(전송정보와 성능) 모니터링</vt:lpstr>
      <vt:lpstr>테이프 백업 현황 모니터링</vt:lpstr>
      <vt:lpstr>클라우드 백업 저장소 현황 모니터링</vt:lpstr>
      <vt:lpstr>백업 성능 모니터링</vt:lpstr>
      <vt:lpstr>알람 현황 모니터링</vt:lpstr>
      <vt:lpstr>구성오류 알람</vt:lpstr>
      <vt:lpstr>전달 방법</vt:lpstr>
      <vt:lpstr>모니터링 대상 선택</vt:lpstr>
      <vt:lpstr>목차</vt:lpstr>
      <vt:lpstr>빔원 리포팅</vt:lpstr>
      <vt:lpstr>대시보드</vt:lpstr>
      <vt:lpstr>VMware 인프라 평가 보고서</vt:lpstr>
      <vt:lpstr>물리환경 에이전트 보고서</vt:lpstr>
      <vt:lpstr>사용량 보고서</vt:lpstr>
      <vt:lpstr>VMware | Hyper-V Chargeback 리포팅</vt:lpstr>
      <vt:lpstr>백업과 복제에 대한 과금 보고서</vt:lpstr>
      <vt:lpstr>백업 평가 보고서</vt:lpstr>
      <vt:lpstr>백업 저장소 계획 보고서</vt:lpstr>
      <vt:lpstr>백업 모니터링 보고서</vt:lpstr>
      <vt:lpstr>백업 구성 보고서</vt:lpstr>
      <vt:lpstr>VMware | Hyper-V 구성 요약 보고서</vt:lpstr>
      <vt:lpstr>VMware | Hyper-V 최적화 보고서</vt:lpstr>
      <vt:lpstr>목차</vt:lpstr>
      <vt:lpstr>빔원 비즈니스 뷰 요약</vt:lpstr>
      <vt:lpstr>Visio 연동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2020-05-15T08:13:30Z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0x010100211FF59870383F41B49232949FF206A9</vt:lpwstr>
  </property>
</Properties>
</file>